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61" r:id="rId2"/>
  </p:sldMasterIdLst>
  <p:notesMasterIdLst>
    <p:notesMasterId r:id="rId42"/>
  </p:notesMasterIdLst>
  <p:sldIdLst>
    <p:sldId id="256" r:id="rId3"/>
    <p:sldId id="605" r:id="rId4"/>
    <p:sldId id="468" r:id="rId5"/>
    <p:sldId id="566" r:id="rId6"/>
    <p:sldId id="495" r:id="rId7"/>
    <p:sldId id="568" r:id="rId8"/>
    <p:sldId id="576" r:id="rId9"/>
    <p:sldId id="572" r:id="rId10"/>
    <p:sldId id="431" r:id="rId11"/>
    <p:sldId id="592" r:id="rId12"/>
    <p:sldId id="432" r:id="rId13"/>
    <p:sldId id="593" r:id="rId14"/>
    <p:sldId id="416" r:id="rId15"/>
    <p:sldId id="542" r:id="rId16"/>
    <p:sldId id="595" r:id="rId17"/>
    <p:sldId id="441" r:id="rId18"/>
    <p:sldId id="541" r:id="rId19"/>
    <p:sldId id="454" r:id="rId20"/>
    <p:sldId id="548" r:id="rId21"/>
    <p:sldId id="443" r:id="rId22"/>
    <p:sldId id="588" r:id="rId23"/>
    <p:sldId id="586" r:id="rId24"/>
    <p:sldId id="531" r:id="rId25"/>
    <p:sldId id="532" r:id="rId26"/>
    <p:sldId id="485" r:id="rId27"/>
    <p:sldId id="549" r:id="rId28"/>
    <p:sldId id="444" r:id="rId29"/>
    <p:sldId id="559" r:id="rId30"/>
    <p:sldId id="517" r:id="rId31"/>
    <p:sldId id="448" r:id="rId32"/>
    <p:sldId id="584" r:id="rId33"/>
    <p:sldId id="520" r:id="rId34"/>
    <p:sldId id="521" r:id="rId35"/>
    <p:sldId id="550" r:id="rId36"/>
    <p:sldId id="445" r:id="rId37"/>
    <p:sldId id="587" r:id="rId38"/>
    <p:sldId id="551" r:id="rId39"/>
    <p:sldId id="449" r:id="rId40"/>
    <p:sldId id="604" r:id="rId41"/>
  </p:sldIdLst>
  <p:sldSz cx="9144000" cy="6858000" type="screen4x3"/>
  <p:notesSz cx="6797675" cy="9926638"/>
  <p:defaultTextStyle>
    <a:defPPr>
      <a:defRPr lang="en-AU"/>
    </a:defPPr>
    <a:lvl1pPr algn="l" rtl="0" fontAlgn="b">
      <a:spcBef>
        <a:spcPct val="0"/>
      </a:spcBef>
      <a:spcAft>
        <a:spcPct val="0"/>
      </a:spcAft>
      <a:defRPr sz="1000" kern="1200">
        <a:solidFill>
          <a:schemeClr val="bg1"/>
        </a:solidFill>
        <a:latin typeface="Arial" charset="0"/>
        <a:ea typeface="+mn-ea"/>
        <a:cs typeface="Arial" charset="0"/>
      </a:defRPr>
    </a:lvl1pPr>
    <a:lvl2pPr marL="457200" algn="l" rtl="0" fontAlgn="b">
      <a:spcBef>
        <a:spcPct val="0"/>
      </a:spcBef>
      <a:spcAft>
        <a:spcPct val="0"/>
      </a:spcAft>
      <a:defRPr sz="1000" kern="1200">
        <a:solidFill>
          <a:schemeClr val="bg1"/>
        </a:solidFill>
        <a:latin typeface="Arial" charset="0"/>
        <a:ea typeface="+mn-ea"/>
        <a:cs typeface="Arial" charset="0"/>
      </a:defRPr>
    </a:lvl2pPr>
    <a:lvl3pPr marL="914400" algn="l" rtl="0" fontAlgn="b">
      <a:spcBef>
        <a:spcPct val="0"/>
      </a:spcBef>
      <a:spcAft>
        <a:spcPct val="0"/>
      </a:spcAft>
      <a:defRPr sz="1000" kern="1200">
        <a:solidFill>
          <a:schemeClr val="bg1"/>
        </a:solidFill>
        <a:latin typeface="Arial" charset="0"/>
        <a:ea typeface="+mn-ea"/>
        <a:cs typeface="Arial" charset="0"/>
      </a:defRPr>
    </a:lvl3pPr>
    <a:lvl4pPr marL="1371600" algn="l" rtl="0" fontAlgn="b">
      <a:spcBef>
        <a:spcPct val="0"/>
      </a:spcBef>
      <a:spcAft>
        <a:spcPct val="0"/>
      </a:spcAft>
      <a:defRPr sz="1000" kern="1200">
        <a:solidFill>
          <a:schemeClr val="bg1"/>
        </a:solidFill>
        <a:latin typeface="Arial" charset="0"/>
        <a:ea typeface="+mn-ea"/>
        <a:cs typeface="Arial" charset="0"/>
      </a:defRPr>
    </a:lvl4pPr>
    <a:lvl5pPr marL="1828800" algn="l" rtl="0" fontAlgn="b">
      <a:spcBef>
        <a:spcPct val="0"/>
      </a:spcBef>
      <a:spcAft>
        <a:spcPct val="0"/>
      </a:spcAft>
      <a:defRPr sz="1000" kern="1200">
        <a:solidFill>
          <a:schemeClr val="bg1"/>
        </a:solidFill>
        <a:latin typeface="Arial" charset="0"/>
        <a:ea typeface="+mn-ea"/>
        <a:cs typeface="Arial" charset="0"/>
      </a:defRPr>
    </a:lvl5pPr>
    <a:lvl6pPr marL="2286000" algn="l" defTabSz="914400" rtl="0" eaLnBrk="1" latinLnBrk="0" hangingPunct="1">
      <a:defRPr sz="1000" kern="1200">
        <a:solidFill>
          <a:schemeClr val="bg1"/>
        </a:solidFill>
        <a:latin typeface="Arial" charset="0"/>
        <a:ea typeface="+mn-ea"/>
        <a:cs typeface="Arial" charset="0"/>
      </a:defRPr>
    </a:lvl6pPr>
    <a:lvl7pPr marL="2743200" algn="l" defTabSz="914400" rtl="0" eaLnBrk="1" latinLnBrk="0" hangingPunct="1">
      <a:defRPr sz="1000" kern="1200">
        <a:solidFill>
          <a:schemeClr val="bg1"/>
        </a:solidFill>
        <a:latin typeface="Arial" charset="0"/>
        <a:ea typeface="+mn-ea"/>
        <a:cs typeface="Arial" charset="0"/>
      </a:defRPr>
    </a:lvl7pPr>
    <a:lvl8pPr marL="3200400" algn="l" defTabSz="914400" rtl="0" eaLnBrk="1" latinLnBrk="0" hangingPunct="1">
      <a:defRPr sz="1000" kern="1200">
        <a:solidFill>
          <a:schemeClr val="bg1"/>
        </a:solidFill>
        <a:latin typeface="Arial" charset="0"/>
        <a:ea typeface="+mn-ea"/>
        <a:cs typeface="Arial" charset="0"/>
      </a:defRPr>
    </a:lvl8pPr>
    <a:lvl9pPr marL="3657600" algn="l" defTabSz="914400" rtl="0" eaLnBrk="1" latinLnBrk="0" hangingPunct="1">
      <a:defRPr sz="1000" kern="1200">
        <a:solidFill>
          <a:schemeClr val="bg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3224"/>
    <a:srgbClr val="887E6E"/>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60" autoAdjust="0"/>
    <p:restoredTop sz="96374" autoAdjust="0"/>
  </p:normalViewPr>
  <p:slideViewPr>
    <p:cSldViewPr>
      <p:cViewPr varScale="1">
        <p:scale>
          <a:sx n="114" d="100"/>
          <a:sy n="114" d="100"/>
        </p:scale>
        <p:origin x="1932" y="114"/>
      </p:cViewPr>
      <p:guideLst>
        <p:guide orient="horz" pos="2160"/>
        <p:guide pos="2880"/>
      </p:guideLst>
    </p:cSldViewPr>
  </p:slideViewPr>
  <p:outlineViewPr>
    <p:cViewPr>
      <p:scale>
        <a:sx n="33" d="100"/>
        <a:sy n="33" d="100"/>
      </p:scale>
      <p:origin x="0" y="-18192"/>
    </p:cViewPr>
  </p:outlineViewPr>
  <p:notesTextViewPr>
    <p:cViewPr>
      <p:scale>
        <a:sx n="100" d="100"/>
        <a:sy n="100" d="100"/>
      </p:scale>
      <p:origin x="0" y="0"/>
    </p:cViewPr>
  </p:notesTextViewPr>
  <p:sorterViewPr>
    <p:cViewPr varScale="1">
      <p:scale>
        <a:sx n="1" d="1"/>
        <a:sy n="1" d="1"/>
      </p:scale>
      <p:origin x="0" y="0"/>
    </p:cViewPr>
  </p:sorterViewPr>
  <p:notesViewPr>
    <p:cSldViewPr>
      <p:cViewPr>
        <p:scale>
          <a:sx n="130" d="100"/>
          <a:sy n="130" d="100"/>
        </p:scale>
        <p:origin x="1008" y="-5172"/>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fontAlgn="base">
              <a:defRPr sz="1200">
                <a:solidFill>
                  <a:schemeClr val="tx1"/>
                </a:solidFill>
              </a:defRPr>
            </a:lvl1pPr>
          </a:lstStyle>
          <a:p>
            <a:endParaRPr lang="en-AU"/>
          </a:p>
        </p:txBody>
      </p:sp>
      <p:sp>
        <p:nvSpPr>
          <p:cNvPr id="41987" name="Rectangle 3"/>
          <p:cNvSpPr>
            <a:spLocks noGrp="1" noChangeArrowheads="1"/>
          </p:cNvSpPr>
          <p:nvPr>
            <p:ph type="dt" idx="1"/>
          </p:nvPr>
        </p:nvSpPr>
        <p:spPr bwMode="auto">
          <a:xfrm>
            <a:off x="3850443"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fontAlgn="base">
              <a:defRPr sz="1200">
                <a:solidFill>
                  <a:schemeClr val="tx1"/>
                </a:solidFill>
              </a:defRPr>
            </a:lvl1pPr>
          </a:lstStyle>
          <a:p>
            <a:endParaRPr lang="en-AU"/>
          </a:p>
        </p:txBody>
      </p:sp>
      <p:sp>
        <p:nvSpPr>
          <p:cNvPr id="419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p:cNvSpPr>
            <a:spLocks noGrp="1" noChangeArrowheads="1"/>
          </p:cNvSpPr>
          <p:nvPr>
            <p:ph type="body" sz="quarter" idx="3"/>
          </p:nvPr>
        </p:nvSpPr>
        <p:spPr bwMode="auto">
          <a:xfrm>
            <a:off x="679768" y="4715153"/>
            <a:ext cx="5438140"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1990" name="Rectangle 6"/>
          <p:cNvSpPr>
            <a:spLocks noGrp="1" noChangeArrowheads="1"/>
          </p:cNvSpPr>
          <p:nvPr>
            <p:ph type="ftr" sz="quarter" idx="4"/>
          </p:nvPr>
        </p:nvSpPr>
        <p:spPr bwMode="auto">
          <a:xfrm>
            <a:off x="0"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fontAlgn="base">
              <a:defRPr sz="1200">
                <a:solidFill>
                  <a:schemeClr val="tx1"/>
                </a:solidFill>
              </a:defRPr>
            </a:lvl1pPr>
          </a:lstStyle>
          <a:p>
            <a:endParaRPr lang="en-AU"/>
          </a:p>
        </p:txBody>
      </p:sp>
      <p:sp>
        <p:nvSpPr>
          <p:cNvPr id="41991" name="Rectangle 7"/>
          <p:cNvSpPr>
            <a:spLocks noGrp="1" noChangeArrowheads="1"/>
          </p:cNvSpPr>
          <p:nvPr>
            <p:ph type="sldNum" sz="quarter" idx="5"/>
          </p:nvPr>
        </p:nvSpPr>
        <p:spPr bwMode="auto">
          <a:xfrm>
            <a:off x="3850443"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fontAlgn="base">
              <a:defRPr sz="1200">
                <a:solidFill>
                  <a:schemeClr val="tx1"/>
                </a:solidFill>
              </a:defRPr>
            </a:lvl1pPr>
          </a:lstStyle>
          <a:p>
            <a:fld id="{3F9BA5AD-921B-42DF-94BE-C344528241ED}" type="slidenum">
              <a:rPr lang="en-AU"/>
              <a:pPr/>
              <a:t>‹#›</a:t>
            </a:fld>
            <a:endParaRPr lang="en-AU"/>
          </a:p>
        </p:txBody>
      </p:sp>
    </p:spTree>
    <p:extLst>
      <p:ext uri="{BB962C8B-B14F-4D97-AF65-F5344CB8AC3E}">
        <p14:creationId xmlns:p14="http://schemas.microsoft.com/office/powerpoint/2010/main" val="8716090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ieeexplore.ieee.org/iel3/6/7047/00284787.pdf?arnumber=284787"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asq.org/quality-press/display-item/?item=H1447"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1</a:t>
            </a:fld>
            <a:endParaRPr lang="en-AU" dirty="0"/>
          </a:p>
        </p:txBody>
      </p:sp>
    </p:spTree>
    <p:extLst>
      <p:ext uri="{BB962C8B-B14F-4D97-AF65-F5344CB8AC3E}">
        <p14:creationId xmlns:p14="http://schemas.microsoft.com/office/powerpoint/2010/main" val="488569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10</a:t>
            </a:fld>
            <a:endParaRPr lang="en-AU"/>
          </a:p>
        </p:txBody>
      </p:sp>
    </p:spTree>
    <p:extLst>
      <p:ext uri="{BB962C8B-B14F-4D97-AF65-F5344CB8AC3E}">
        <p14:creationId xmlns:p14="http://schemas.microsoft.com/office/powerpoint/2010/main" val="2953202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See also the work of Michael Porter:</a:t>
            </a:r>
            <a:r>
              <a:rPr lang="en-AU" baseline="0" dirty="0"/>
              <a:t> Five forces analysis</a:t>
            </a:r>
          </a:p>
          <a:p>
            <a:endParaRPr lang="en-AU" baseline="0" dirty="0"/>
          </a:p>
          <a:p>
            <a:r>
              <a:rPr lang="en-AU" sz="1200" b="0" i="0" kern="1200" dirty="0">
                <a:solidFill>
                  <a:schemeClr val="tx1"/>
                </a:solidFill>
                <a:effectLst/>
                <a:latin typeface="Arial" charset="0"/>
                <a:ea typeface="+mn-ea"/>
                <a:cs typeface="Arial" charset="0"/>
              </a:rPr>
              <a:t>Porter's five forces analysis is a framework that attempts to analyse the level of competition within an industry and</a:t>
            </a:r>
            <a:r>
              <a:rPr lang="en-AU" sz="1200" b="0" i="0" kern="1200" baseline="0" dirty="0">
                <a:solidFill>
                  <a:schemeClr val="tx1"/>
                </a:solidFill>
                <a:effectLst/>
                <a:latin typeface="Arial" charset="0"/>
                <a:ea typeface="+mn-ea"/>
                <a:cs typeface="Arial" charset="0"/>
              </a:rPr>
              <a:t> helps business strategy</a:t>
            </a:r>
            <a:r>
              <a:rPr lang="en-AU" sz="1200" b="0" i="0" kern="1200" dirty="0">
                <a:solidFill>
                  <a:schemeClr val="tx1"/>
                </a:solidFill>
                <a:effectLst/>
                <a:latin typeface="Arial" charset="0"/>
                <a:ea typeface="+mn-ea"/>
                <a:cs typeface="Arial" charset="0"/>
              </a:rPr>
              <a:t> development.  A further iteration of SWOT</a:t>
            </a:r>
            <a:r>
              <a:rPr lang="en-AU" sz="1200" b="0" i="0" kern="1200" baseline="0" dirty="0">
                <a:solidFill>
                  <a:schemeClr val="tx1"/>
                </a:solidFill>
                <a:effectLst/>
                <a:latin typeface="Arial" charset="0"/>
                <a:ea typeface="+mn-ea"/>
                <a:cs typeface="Arial" charset="0"/>
              </a:rPr>
              <a:t> analysis</a:t>
            </a:r>
            <a:endParaRPr lang="en-AU" sz="1200" b="0" i="0" kern="1200" dirty="0">
              <a:solidFill>
                <a:schemeClr val="tx1"/>
              </a:solidFill>
              <a:effectLst/>
              <a:latin typeface="Arial" charset="0"/>
              <a:ea typeface="+mn-ea"/>
              <a:cs typeface="Arial" charset="0"/>
            </a:endParaRPr>
          </a:p>
          <a:p>
            <a:r>
              <a:rPr lang="en-AU" b="0" baseline="0" dirty="0"/>
              <a:t> Five forces:</a:t>
            </a:r>
          </a:p>
          <a:p>
            <a:pPr marL="228600" indent="-228600">
              <a:buAutoNum type="arabicPeriod"/>
            </a:pPr>
            <a:r>
              <a:rPr lang="en-AU" dirty="0"/>
              <a:t>t</a:t>
            </a:r>
            <a:r>
              <a:rPr lang="en-AU" sz="1200" b="0" i="0" kern="1200" baseline="0" dirty="0">
                <a:solidFill>
                  <a:schemeClr val="tx1"/>
                </a:solidFill>
                <a:effectLst/>
                <a:latin typeface="Arial" charset="0"/>
                <a:ea typeface="+mn-ea"/>
                <a:cs typeface="Arial" charset="0"/>
              </a:rPr>
              <a:t>hreat of new entrants, </a:t>
            </a:r>
          </a:p>
          <a:p>
            <a:pPr marL="228600" indent="-228600">
              <a:buAutoNum type="arabicPeriod"/>
            </a:pPr>
            <a:r>
              <a:rPr lang="en-AU" sz="1200" b="0" i="0" kern="1200" baseline="0" dirty="0">
                <a:solidFill>
                  <a:schemeClr val="tx1"/>
                </a:solidFill>
                <a:effectLst/>
                <a:latin typeface="Arial" charset="0"/>
                <a:ea typeface="+mn-ea"/>
                <a:cs typeface="Arial" charset="0"/>
              </a:rPr>
              <a:t>threat of substitute products/services, </a:t>
            </a:r>
          </a:p>
          <a:p>
            <a:pPr marL="228600" indent="-228600">
              <a:buAutoNum type="arabicPeriod"/>
            </a:pPr>
            <a:r>
              <a:rPr lang="en-AU" sz="1200" b="0" i="0" kern="1200" baseline="0" dirty="0">
                <a:solidFill>
                  <a:schemeClr val="tx1"/>
                </a:solidFill>
                <a:effectLst/>
                <a:latin typeface="Arial" charset="0"/>
                <a:ea typeface="+mn-ea"/>
                <a:cs typeface="Arial" charset="0"/>
              </a:rPr>
              <a:t>bargaining power of customers, </a:t>
            </a:r>
          </a:p>
          <a:p>
            <a:pPr marL="228600" indent="-228600">
              <a:buAutoNum type="arabicPeriod"/>
            </a:pPr>
            <a:r>
              <a:rPr lang="en-AU" sz="1200" b="0" i="0" kern="1200" baseline="0" dirty="0">
                <a:solidFill>
                  <a:schemeClr val="tx1"/>
                </a:solidFill>
                <a:effectLst/>
                <a:latin typeface="Arial" charset="0"/>
                <a:ea typeface="+mn-ea"/>
                <a:cs typeface="Arial" charset="0"/>
              </a:rPr>
              <a:t>bargaining power of suppliers</a:t>
            </a:r>
          </a:p>
          <a:p>
            <a:pPr marL="0" indent="0">
              <a:buNone/>
            </a:pPr>
            <a:r>
              <a:rPr lang="en-AU" sz="1200" b="0" i="0" kern="1200" baseline="0" dirty="0">
                <a:solidFill>
                  <a:schemeClr val="tx1"/>
                </a:solidFill>
                <a:effectLst/>
                <a:latin typeface="Arial" charset="0"/>
                <a:ea typeface="+mn-ea"/>
                <a:cs typeface="Arial" charset="0"/>
              </a:rPr>
              <a:t>5.  intensity of competitors</a:t>
            </a:r>
            <a:endParaRPr lang="en-AU" baseline="0" dirty="0"/>
          </a:p>
          <a:p>
            <a:endParaRPr lang="en-AU" baseline="0" dirty="0"/>
          </a:p>
          <a:p>
            <a:r>
              <a:rPr lang="en-AU" baseline="0" dirty="0"/>
              <a:t>Michael Porter: Competitive Advantage – Creating and Sustaining Superior Performance, The Free Press, 1998</a:t>
            </a:r>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11</a:t>
            </a:fld>
            <a:endParaRPr lang="en-AU"/>
          </a:p>
        </p:txBody>
      </p:sp>
    </p:spTree>
    <p:extLst>
      <p:ext uri="{BB962C8B-B14F-4D97-AF65-F5344CB8AC3E}">
        <p14:creationId xmlns:p14="http://schemas.microsoft.com/office/powerpoint/2010/main" val="175413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13</a:t>
            </a:fld>
            <a:endParaRPr lang="en-AU"/>
          </a:p>
        </p:txBody>
      </p:sp>
    </p:spTree>
    <p:extLst>
      <p:ext uri="{BB962C8B-B14F-4D97-AF65-F5344CB8AC3E}">
        <p14:creationId xmlns:p14="http://schemas.microsoft.com/office/powerpoint/2010/main" val="3506613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14</a:t>
            </a:fld>
            <a:endParaRPr lang="en-AU"/>
          </a:p>
        </p:txBody>
      </p:sp>
    </p:spTree>
    <p:extLst>
      <p:ext uri="{BB962C8B-B14F-4D97-AF65-F5344CB8AC3E}">
        <p14:creationId xmlns:p14="http://schemas.microsoft.com/office/powerpoint/2010/main" val="304681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http://www.fujitsu.com/uk/Images/inspiring-innovation-megatrends-infographic.pdf</a:t>
            </a:r>
          </a:p>
        </p:txBody>
      </p:sp>
      <p:sp>
        <p:nvSpPr>
          <p:cNvPr id="4" name="Slide Number Placeholder 3"/>
          <p:cNvSpPr>
            <a:spLocks noGrp="1"/>
          </p:cNvSpPr>
          <p:nvPr>
            <p:ph type="sldNum" sz="quarter" idx="10"/>
          </p:nvPr>
        </p:nvSpPr>
        <p:spPr/>
        <p:txBody>
          <a:bodyPr/>
          <a:lstStyle/>
          <a:p>
            <a:fld id="{3F9BA5AD-921B-42DF-94BE-C344528241ED}" type="slidenum">
              <a:rPr lang="en-AU" smtClean="0"/>
              <a:pPr/>
              <a:t>16</a:t>
            </a:fld>
            <a:endParaRPr lang="en-AU"/>
          </a:p>
        </p:txBody>
      </p:sp>
    </p:spTree>
    <p:extLst>
      <p:ext uri="{BB962C8B-B14F-4D97-AF65-F5344CB8AC3E}">
        <p14:creationId xmlns:p14="http://schemas.microsoft.com/office/powerpoint/2010/main" val="4022225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17</a:t>
            </a:fld>
            <a:endParaRPr lang="en-AU"/>
          </a:p>
        </p:txBody>
      </p:sp>
    </p:spTree>
    <p:extLst>
      <p:ext uri="{BB962C8B-B14F-4D97-AF65-F5344CB8AC3E}">
        <p14:creationId xmlns:p14="http://schemas.microsoft.com/office/powerpoint/2010/main" val="3778458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See:  </a:t>
            </a:r>
          </a:p>
          <a:p>
            <a:endParaRPr lang="en-AU" dirty="0"/>
          </a:p>
          <a:p>
            <a:r>
              <a:rPr lang="en-AU" dirty="0"/>
              <a:t>http://www.business.gov.au/advice-and-support/IndustryGrowthCentres/Pages/default.aspx</a:t>
            </a:r>
          </a:p>
          <a:p>
            <a:endParaRPr lang="en-AU" dirty="0"/>
          </a:p>
          <a:p>
            <a:r>
              <a:rPr lang="en-AU" dirty="0"/>
              <a:t>http://www.defence.gov.au/WhitePaper/</a:t>
            </a:r>
          </a:p>
        </p:txBody>
      </p:sp>
      <p:sp>
        <p:nvSpPr>
          <p:cNvPr id="4" name="Slide Number Placeholder 3"/>
          <p:cNvSpPr>
            <a:spLocks noGrp="1"/>
          </p:cNvSpPr>
          <p:nvPr>
            <p:ph type="sldNum" sz="quarter" idx="10"/>
          </p:nvPr>
        </p:nvSpPr>
        <p:spPr/>
        <p:txBody>
          <a:bodyPr/>
          <a:lstStyle/>
          <a:p>
            <a:fld id="{3F9BA5AD-921B-42DF-94BE-C344528241ED}" type="slidenum">
              <a:rPr lang="en-AU" smtClean="0"/>
              <a:pPr/>
              <a:t>18</a:t>
            </a:fld>
            <a:endParaRPr lang="en-AU"/>
          </a:p>
        </p:txBody>
      </p:sp>
    </p:spTree>
    <p:extLst>
      <p:ext uri="{BB962C8B-B14F-4D97-AF65-F5344CB8AC3E}">
        <p14:creationId xmlns:p14="http://schemas.microsoft.com/office/powerpoint/2010/main" val="1037186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19</a:t>
            </a:fld>
            <a:endParaRPr lang="en-AU"/>
          </a:p>
        </p:txBody>
      </p:sp>
    </p:spTree>
    <p:extLst>
      <p:ext uri="{BB962C8B-B14F-4D97-AF65-F5344CB8AC3E}">
        <p14:creationId xmlns:p14="http://schemas.microsoft.com/office/powerpoint/2010/main" val="1134831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Porter: The Technology Dimension of Competitive Strategy, Research on Technology Innovation, 1, (1983) p1</a:t>
            </a:r>
          </a:p>
          <a:p>
            <a:endParaRPr lang="en-AU" dirty="0"/>
          </a:p>
          <a:p>
            <a:endParaRPr lang="en-AU" dirty="0"/>
          </a:p>
          <a:p>
            <a:r>
              <a:rPr lang="en-AU" dirty="0"/>
              <a:t>How the business wants to address the market will influence the technology</a:t>
            </a:r>
            <a:r>
              <a:rPr lang="en-AU" baseline="0" dirty="0"/>
              <a:t> portfolio and innovation systems it employs</a:t>
            </a:r>
          </a:p>
          <a:p>
            <a:endParaRPr lang="en-AU" baseline="0" dirty="0"/>
          </a:p>
          <a:p>
            <a:r>
              <a:rPr lang="en-AU" baseline="0" dirty="0"/>
              <a:t>Strategically  it might be better to move first to gain an IP advantage or “first into the market” advantage, but that strategy carriers risk.  </a:t>
            </a:r>
          </a:p>
          <a:p>
            <a:r>
              <a:rPr lang="en-AU" baseline="0" dirty="0"/>
              <a:t>You may need to negotiate new “standards” for example or convince regulatory bodies that your product is safe</a:t>
            </a:r>
            <a:r>
              <a:rPr lang="en-AU" dirty="0"/>
              <a:t> </a:t>
            </a:r>
            <a:r>
              <a:rPr lang="en-AU" baseline="0" dirty="0"/>
              <a:t>. </a:t>
            </a:r>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20</a:t>
            </a:fld>
            <a:endParaRPr lang="en-AU"/>
          </a:p>
        </p:txBody>
      </p:sp>
    </p:spTree>
    <p:extLst>
      <p:ext uri="{BB962C8B-B14F-4D97-AF65-F5344CB8AC3E}">
        <p14:creationId xmlns:p14="http://schemas.microsoft.com/office/powerpoint/2010/main" val="49333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Porter: The Technology Dimension of Competitive Strategy, Research on Technology Innovation, 1, (1983) p1</a:t>
            </a:r>
          </a:p>
          <a:p>
            <a:endParaRPr lang="en-AU" dirty="0"/>
          </a:p>
          <a:p>
            <a:endParaRPr lang="en-AU" dirty="0"/>
          </a:p>
          <a:p>
            <a:r>
              <a:rPr lang="en-AU" dirty="0"/>
              <a:t>How the business wants to address the market will influence the technology</a:t>
            </a:r>
            <a:r>
              <a:rPr lang="en-AU" baseline="0" dirty="0"/>
              <a:t> portfolio and innovation systems it employs</a:t>
            </a:r>
          </a:p>
          <a:p>
            <a:endParaRPr lang="en-AU" baseline="0" dirty="0"/>
          </a:p>
          <a:p>
            <a:r>
              <a:rPr lang="en-AU" baseline="0" dirty="0"/>
              <a:t>Strategically  it might be better to move first to gain an IP advantage or “first into the market” advantage, but that strategy carriers risk.  </a:t>
            </a:r>
          </a:p>
          <a:p>
            <a:r>
              <a:rPr lang="en-AU" baseline="0" dirty="0"/>
              <a:t>You may need to negotiate new “standards” for example or convince regulatory bodies that your product is safe</a:t>
            </a:r>
            <a:r>
              <a:rPr lang="en-AU" dirty="0"/>
              <a:t> </a:t>
            </a:r>
            <a:r>
              <a:rPr lang="en-AU" baseline="0" dirty="0"/>
              <a:t>. </a:t>
            </a:r>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21</a:t>
            </a:fld>
            <a:endParaRPr lang="en-AU"/>
          </a:p>
        </p:txBody>
      </p:sp>
    </p:spTree>
    <p:extLst>
      <p:ext uri="{BB962C8B-B14F-4D97-AF65-F5344CB8AC3E}">
        <p14:creationId xmlns:p14="http://schemas.microsoft.com/office/powerpoint/2010/main" val="423632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2</a:t>
            </a:fld>
            <a:endParaRPr lang="en-AU"/>
          </a:p>
        </p:txBody>
      </p:sp>
    </p:spTree>
    <p:extLst>
      <p:ext uri="{BB962C8B-B14F-4D97-AF65-F5344CB8AC3E}">
        <p14:creationId xmlns:p14="http://schemas.microsoft.com/office/powerpoint/2010/main" val="2353864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22</a:t>
            </a:fld>
            <a:endParaRPr lang="en-AU"/>
          </a:p>
        </p:txBody>
      </p:sp>
    </p:spTree>
    <p:extLst>
      <p:ext uri="{BB962C8B-B14F-4D97-AF65-F5344CB8AC3E}">
        <p14:creationId xmlns:p14="http://schemas.microsoft.com/office/powerpoint/2010/main" val="2978157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23</a:t>
            </a:fld>
            <a:endParaRPr lang="en-AU"/>
          </a:p>
        </p:txBody>
      </p:sp>
    </p:spTree>
    <p:extLst>
      <p:ext uri="{BB962C8B-B14F-4D97-AF65-F5344CB8AC3E}">
        <p14:creationId xmlns:p14="http://schemas.microsoft.com/office/powerpoint/2010/main" val="4139062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24</a:t>
            </a:fld>
            <a:endParaRPr lang="en-AU"/>
          </a:p>
        </p:txBody>
      </p:sp>
    </p:spTree>
    <p:extLst>
      <p:ext uri="{BB962C8B-B14F-4D97-AF65-F5344CB8AC3E}">
        <p14:creationId xmlns:p14="http://schemas.microsoft.com/office/powerpoint/2010/main" val="611257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25</a:t>
            </a:fld>
            <a:endParaRPr lang="en-AU"/>
          </a:p>
        </p:txBody>
      </p:sp>
    </p:spTree>
    <p:extLst>
      <p:ext uri="{BB962C8B-B14F-4D97-AF65-F5344CB8AC3E}">
        <p14:creationId xmlns:p14="http://schemas.microsoft.com/office/powerpoint/2010/main" val="3967591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26</a:t>
            </a:fld>
            <a:endParaRPr lang="en-AU"/>
          </a:p>
        </p:txBody>
      </p:sp>
    </p:spTree>
    <p:extLst>
      <p:ext uri="{BB962C8B-B14F-4D97-AF65-F5344CB8AC3E}">
        <p14:creationId xmlns:p14="http://schemas.microsoft.com/office/powerpoint/2010/main" val="4204638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27</a:t>
            </a:fld>
            <a:endParaRPr lang="en-AU"/>
          </a:p>
        </p:txBody>
      </p:sp>
    </p:spTree>
    <p:extLst>
      <p:ext uri="{BB962C8B-B14F-4D97-AF65-F5344CB8AC3E}">
        <p14:creationId xmlns:p14="http://schemas.microsoft.com/office/powerpoint/2010/main" val="3092195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28</a:t>
            </a:fld>
            <a:endParaRPr lang="en-AU"/>
          </a:p>
        </p:txBody>
      </p:sp>
    </p:spTree>
    <p:extLst>
      <p:ext uri="{BB962C8B-B14F-4D97-AF65-F5344CB8AC3E}">
        <p14:creationId xmlns:p14="http://schemas.microsoft.com/office/powerpoint/2010/main" val="310917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r>
              <a:rPr lang="en-AU" dirty="0"/>
              <a:t>Interesting innovation debate at present in Australia:  </a:t>
            </a:r>
          </a:p>
          <a:p>
            <a:r>
              <a:rPr lang="en-AU" dirty="0"/>
              <a:t>Australia</a:t>
            </a:r>
            <a:r>
              <a:rPr lang="en-AU" baseline="0" dirty="0"/>
              <a:t> is </a:t>
            </a:r>
            <a:r>
              <a:rPr lang="en-AU" dirty="0"/>
              <a:t>very good at science and delivering scientific outputs (</a:t>
            </a:r>
            <a:r>
              <a:rPr lang="en-AU" dirty="0" err="1"/>
              <a:t>eg</a:t>
            </a:r>
            <a:r>
              <a:rPr lang="en-AU" dirty="0"/>
              <a:t>: journals and to some degree patented technologies per capita) </a:t>
            </a:r>
          </a:p>
          <a:p>
            <a:r>
              <a:rPr lang="en-AU" dirty="0"/>
              <a:t>Australian R&amp;D providers including universities are </a:t>
            </a:r>
            <a:r>
              <a:rPr lang="en-AU" baseline="0" dirty="0"/>
              <a:t>relatively </a:t>
            </a:r>
            <a:r>
              <a:rPr lang="en-AU" dirty="0"/>
              <a:t>poor at engagement with industry across many sectors.  This and for numerous other reasons we do not see our basic science translated into new innovative commercial products, processes  </a:t>
            </a:r>
            <a:r>
              <a:rPr lang="en-AU" dirty="0" err="1"/>
              <a:t>etc</a:t>
            </a:r>
            <a:r>
              <a:rPr lang="en-AU" dirty="0"/>
              <a:t> compared with what one might anticipate.</a:t>
            </a:r>
          </a:p>
          <a:p>
            <a:r>
              <a:rPr lang="en-AU" dirty="0" err="1"/>
              <a:t>Eg</a:t>
            </a:r>
            <a:r>
              <a:rPr lang="en-AU" dirty="0"/>
              <a:t>: lack of venture capital in Australia, risk aversion, a lack of large Australian firms, distance from markets. Are our researchers working on the right things, that industry wants…..does industry know what it wants ……?</a:t>
            </a:r>
          </a:p>
          <a:p>
            <a:endParaRPr lang="en-AU" dirty="0"/>
          </a:p>
          <a:p>
            <a:r>
              <a:rPr lang="en-AU" dirty="0"/>
              <a:t>Australian government initiatives and debates are seeking to change this, including an investigation over the metrics on how universities are judged.</a:t>
            </a:r>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29</a:t>
            </a:fld>
            <a:endParaRPr lang="en-AU"/>
          </a:p>
        </p:txBody>
      </p:sp>
    </p:spTree>
    <p:extLst>
      <p:ext uri="{BB962C8B-B14F-4D97-AF65-F5344CB8AC3E}">
        <p14:creationId xmlns:p14="http://schemas.microsoft.com/office/powerpoint/2010/main" val="1870294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30</a:t>
            </a:fld>
            <a:endParaRPr lang="en-AU"/>
          </a:p>
        </p:txBody>
      </p:sp>
    </p:spTree>
    <p:extLst>
      <p:ext uri="{BB962C8B-B14F-4D97-AF65-F5344CB8AC3E}">
        <p14:creationId xmlns:p14="http://schemas.microsoft.com/office/powerpoint/2010/main" val="184671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r>
              <a:rPr lang="en-AU" sz="1200" b="1" i="0" kern="1200" dirty="0">
                <a:solidFill>
                  <a:schemeClr val="tx1"/>
                </a:solidFill>
                <a:effectLst/>
                <a:latin typeface="Arial" charset="0"/>
                <a:ea typeface="+mn-ea"/>
                <a:cs typeface="Arial" charset="0"/>
                <a:hlinkClick r:id="rId3"/>
              </a:rPr>
              <a:t>George H. </a:t>
            </a:r>
            <a:r>
              <a:rPr lang="en-AU" sz="1200" b="1" i="0" kern="1200" dirty="0" err="1">
                <a:solidFill>
                  <a:schemeClr val="tx1"/>
                </a:solidFill>
                <a:effectLst/>
                <a:latin typeface="Arial" charset="0"/>
                <a:ea typeface="+mn-ea"/>
                <a:cs typeface="Arial" charset="0"/>
                <a:hlinkClick r:id="rId3"/>
              </a:rPr>
              <a:t>Heilmeier</a:t>
            </a:r>
            <a:br>
              <a:rPr lang="en-AU" dirty="0"/>
            </a:br>
            <a:r>
              <a:rPr lang="en-AU" sz="1200" b="0" i="0" kern="1200" dirty="0">
                <a:solidFill>
                  <a:schemeClr val="tx1"/>
                </a:solidFill>
                <a:effectLst/>
                <a:latin typeface="Arial" charset="0"/>
                <a:ea typeface="+mn-ea"/>
                <a:cs typeface="Arial" charset="0"/>
              </a:rPr>
              <a:t>by Joshua Shapiro</a:t>
            </a:r>
            <a:br>
              <a:rPr lang="en-AU" dirty="0"/>
            </a:br>
            <a:r>
              <a:rPr lang="en-AU" sz="1200" b="0" i="1" kern="1200" dirty="0">
                <a:solidFill>
                  <a:schemeClr val="tx1"/>
                </a:solidFill>
                <a:effectLst/>
                <a:latin typeface="Arial" charset="0"/>
                <a:ea typeface="+mn-ea"/>
                <a:cs typeface="Arial" charset="0"/>
              </a:rPr>
              <a:t>IEEE Spectrum</a:t>
            </a:r>
            <a:r>
              <a:rPr lang="en-AU" sz="1200" b="0" i="0" kern="1200" dirty="0">
                <a:solidFill>
                  <a:schemeClr val="tx1"/>
                </a:solidFill>
                <a:effectLst/>
                <a:latin typeface="Arial" charset="0"/>
                <a:ea typeface="+mn-ea"/>
                <a:cs typeface="Arial" charset="0"/>
              </a:rPr>
              <a:t>, Volume 31, Issue 6, June 1994, Pages 56 – 59</a:t>
            </a:r>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solidFill>
                  <a:srgbClr val="000000"/>
                </a:solidFill>
              </a:rPr>
              <a:pPr/>
              <a:t>31</a:t>
            </a:fld>
            <a:endParaRPr lang="en-AU">
              <a:solidFill>
                <a:srgbClr val="000000"/>
              </a:solidFill>
            </a:endParaRPr>
          </a:p>
        </p:txBody>
      </p:sp>
    </p:spTree>
    <p:extLst>
      <p:ext uri="{BB962C8B-B14F-4D97-AF65-F5344CB8AC3E}">
        <p14:creationId xmlns:p14="http://schemas.microsoft.com/office/powerpoint/2010/main" val="203223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3</a:t>
            </a:fld>
            <a:endParaRPr lang="en-AU"/>
          </a:p>
        </p:txBody>
      </p:sp>
    </p:spTree>
    <p:extLst>
      <p:ext uri="{BB962C8B-B14F-4D97-AF65-F5344CB8AC3E}">
        <p14:creationId xmlns:p14="http://schemas.microsoft.com/office/powerpoint/2010/main" val="2648698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Boudreau and </a:t>
            </a:r>
            <a:r>
              <a:rPr lang="en-AU" dirty="0" err="1"/>
              <a:t>Lakhani</a:t>
            </a:r>
            <a:r>
              <a:rPr lang="en-AU" dirty="0"/>
              <a:t> - Harvard Business Review,  April 2013</a:t>
            </a:r>
          </a:p>
        </p:txBody>
      </p:sp>
      <p:sp>
        <p:nvSpPr>
          <p:cNvPr id="4" name="Slide Number Placeholder 3"/>
          <p:cNvSpPr>
            <a:spLocks noGrp="1"/>
          </p:cNvSpPr>
          <p:nvPr>
            <p:ph type="sldNum" sz="quarter" idx="10"/>
          </p:nvPr>
        </p:nvSpPr>
        <p:spPr/>
        <p:txBody>
          <a:bodyPr/>
          <a:lstStyle/>
          <a:p>
            <a:fld id="{3F9BA5AD-921B-42DF-94BE-C344528241ED}" type="slidenum">
              <a:rPr lang="en-AU" smtClean="0"/>
              <a:pPr/>
              <a:t>32</a:t>
            </a:fld>
            <a:endParaRPr lang="en-AU"/>
          </a:p>
        </p:txBody>
      </p:sp>
    </p:spTree>
    <p:extLst>
      <p:ext uri="{BB962C8B-B14F-4D97-AF65-F5344CB8AC3E}">
        <p14:creationId xmlns:p14="http://schemas.microsoft.com/office/powerpoint/2010/main" val="987154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r>
              <a:rPr lang="en-AU" dirty="0"/>
              <a:t>Boudreau and </a:t>
            </a:r>
            <a:r>
              <a:rPr lang="en-AU" dirty="0" err="1"/>
              <a:t>Lakhani</a:t>
            </a:r>
            <a:r>
              <a:rPr lang="en-AU" dirty="0"/>
              <a:t> - Harvard Business Review April, 2013</a:t>
            </a:r>
          </a:p>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33</a:t>
            </a:fld>
            <a:endParaRPr lang="en-AU"/>
          </a:p>
        </p:txBody>
      </p:sp>
    </p:spTree>
    <p:extLst>
      <p:ext uri="{BB962C8B-B14F-4D97-AF65-F5344CB8AC3E}">
        <p14:creationId xmlns:p14="http://schemas.microsoft.com/office/powerpoint/2010/main" val="3298139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34</a:t>
            </a:fld>
            <a:endParaRPr lang="en-AU"/>
          </a:p>
        </p:txBody>
      </p:sp>
    </p:spTree>
    <p:extLst>
      <p:ext uri="{BB962C8B-B14F-4D97-AF65-F5344CB8AC3E}">
        <p14:creationId xmlns:p14="http://schemas.microsoft.com/office/powerpoint/2010/main" val="1012070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pPr marL="0" marR="0" indent="0" algn="l" defTabSz="914400" rtl="0" eaLnBrk="1" fontAlgn="base" latinLnBrk="0" hangingPunct="1">
              <a:lnSpc>
                <a:spcPct val="100000"/>
              </a:lnSpc>
              <a:spcBef>
                <a:spcPct val="30000"/>
              </a:spcBef>
              <a:spcAft>
                <a:spcPct val="0"/>
              </a:spcAft>
              <a:buClrTx/>
              <a:buSzTx/>
              <a:buFontTx/>
              <a:buNone/>
              <a:tabLst/>
              <a:defRPr/>
            </a:pPr>
            <a:r>
              <a:rPr lang="en-AU" dirty="0"/>
              <a:t>Example of the relay race from </a:t>
            </a:r>
            <a:r>
              <a:rPr lang="en-AU" dirty="0" err="1"/>
              <a:t>Rieck</a:t>
            </a:r>
            <a:r>
              <a:rPr lang="en-AU" dirty="0"/>
              <a:t> and Dickson, Technology Analysis and  Strategic Management, </a:t>
            </a:r>
            <a:r>
              <a:rPr lang="en-AU" dirty="0" err="1"/>
              <a:t>Vol</a:t>
            </a:r>
            <a:r>
              <a:rPr lang="en-AU" dirty="0"/>
              <a:t> 5 (4), 1993, 397p</a:t>
            </a:r>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a:p>
            <a:pPr marL="0" marR="0" indent="0" algn="l" defTabSz="914400" rtl="0" eaLnBrk="1" fontAlgn="base" latinLnBrk="0" hangingPunct="1">
              <a:lnSpc>
                <a:spcPct val="100000"/>
              </a:lnSpc>
              <a:spcBef>
                <a:spcPct val="30000"/>
              </a:spcBef>
              <a:spcAft>
                <a:spcPct val="0"/>
              </a:spcAft>
              <a:buClrTx/>
              <a:buSzTx/>
              <a:buFontTx/>
              <a:buNone/>
              <a:tabLst/>
              <a:defRPr/>
            </a:pPr>
            <a:r>
              <a:rPr lang="en-AU" dirty="0"/>
              <a:t>Technology transfer is not easy – skills required, which are with the “people” who developed the technology.  </a:t>
            </a:r>
          </a:p>
          <a:p>
            <a:pPr marL="0" marR="0" indent="0" algn="l" defTabSz="914400" rtl="0" eaLnBrk="1" fontAlgn="base" latinLnBrk="0" hangingPunct="1">
              <a:lnSpc>
                <a:spcPct val="100000"/>
              </a:lnSpc>
              <a:spcBef>
                <a:spcPct val="30000"/>
              </a:spcBef>
              <a:spcAft>
                <a:spcPct val="0"/>
              </a:spcAft>
              <a:buClrTx/>
              <a:buSzTx/>
              <a:buFontTx/>
              <a:buNone/>
              <a:tabLst/>
              <a:defRPr/>
            </a:pPr>
            <a:r>
              <a:rPr lang="en-AU" dirty="0"/>
              <a:t>These key staff members may not be “transferred” with the technology making it more difficult or risky to take advantage of the technology you have bought in.</a:t>
            </a:r>
          </a:p>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35</a:t>
            </a:fld>
            <a:endParaRPr lang="en-AU"/>
          </a:p>
        </p:txBody>
      </p:sp>
    </p:spTree>
    <p:extLst>
      <p:ext uri="{BB962C8B-B14F-4D97-AF65-F5344CB8AC3E}">
        <p14:creationId xmlns:p14="http://schemas.microsoft.com/office/powerpoint/2010/main" val="4037253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36</a:t>
            </a:fld>
            <a:endParaRPr lang="en-AU"/>
          </a:p>
        </p:txBody>
      </p:sp>
    </p:spTree>
    <p:extLst>
      <p:ext uri="{BB962C8B-B14F-4D97-AF65-F5344CB8AC3E}">
        <p14:creationId xmlns:p14="http://schemas.microsoft.com/office/powerpoint/2010/main" val="1776566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37</a:t>
            </a:fld>
            <a:endParaRPr lang="en-AU"/>
          </a:p>
        </p:txBody>
      </p:sp>
    </p:spTree>
    <p:extLst>
      <p:ext uri="{BB962C8B-B14F-4D97-AF65-F5344CB8AC3E}">
        <p14:creationId xmlns:p14="http://schemas.microsoft.com/office/powerpoint/2010/main" val="407756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1" i="1" u="none" strike="noStrike" kern="1200" dirty="0">
              <a:solidFill>
                <a:schemeClr val="tx1"/>
              </a:solidFill>
              <a:effectLst/>
              <a:latin typeface="Arial" charset="0"/>
              <a:ea typeface="+mn-ea"/>
              <a:cs typeface="Arial" charset="0"/>
              <a:hlinkClick r:id="rId3"/>
            </a:endParaRPr>
          </a:p>
          <a:p>
            <a:r>
              <a:rPr lang="en-AU" sz="1200" b="1" i="1" u="none" strike="noStrike" kern="1200" dirty="0">
                <a:solidFill>
                  <a:schemeClr val="tx1"/>
                </a:solidFill>
                <a:effectLst/>
                <a:latin typeface="Arial" charset="0"/>
                <a:ea typeface="+mn-ea"/>
                <a:cs typeface="Arial" charset="0"/>
                <a:hlinkClick r:id="rId3"/>
              </a:rPr>
              <a:t>The Certified Manager of Quality/Organizational Excellence Handbook,</a:t>
            </a:r>
            <a:r>
              <a:rPr lang="en-AU" sz="1200" b="1" i="0" kern="1200" dirty="0">
                <a:solidFill>
                  <a:schemeClr val="tx1"/>
                </a:solidFill>
                <a:effectLst/>
                <a:latin typeface="Arial" charset="0"/>
                <a:ea typeface="+mn-ea"/>
                <a:cs typeface="Arial" charset="0"/>
              </a:rPr>
              <a:t> </a:t>
            </a:r>
            <a:r>
              <a:rPr lang="en-AU" sz="1200" b="0" i="0" kern="1200" dirty="0">
                <a:solidFill>
                  <a:schemeClr val="tx1"/>
                </a:solidFill>
                <a:effectLst/>
                <a:latin typeface="Arial" charset="0"/>
                <a:ea typeface="+mn-ea"/>
                <a:cs typeface="Arial" charset="0"/>
              </a:rPr>
              <a:t>pages 291-292.</a:t>
            </a:r>
            <a:endParaRPr lang="en-AU" dirty="0"/>
          </a:p>
          <a:p>
            <a:endParaRPr lang="en-AU" dirty="0"/>
          </a:p>
          <a:p>
            <a:r>
              <a:rPr lang="en-AU" sz="1200" b="1" i="0" kern="1200" dirty="0">
                <a:solidFill>
                  <a:schemeClr val="tx1"/>
                </a:solidFill>
                <a:effectLst/>
                <a:latin typeface="Arial" charset="0"/>
                <a:ea typeface="+mn-ea"/>
                <a:cs typeface="Arial" charset="0"/>
              </a:rPr>
              <a:t>Customer-focused</a:t>
            </a:r>
            <a:r>
              <a:rPr lang="en-AU" sz="1200" b="0" i="0" kern="1200" dirty="0">
                <a:solidFill>
                  <a:schemeClr val="tx1"/>
                </a:solidFill>
                <a:effectLst/>
                <a:latin typeface="Arial" charset="0"/>
                <a:ea typeface="+mn-ea"/>
                <a:cs typeface="Arial" charset="0"/>
              </a:rPr>
              <a:t>. The customer ultimately determines the level of quality. </a:t>
            </a:r>
            <a:br>
              <a:rPr lang="en-AU" sz="1200" b="0" i="0" kern="1200" dirty="0">
                <a:solidFill>
                  <a:schemeClr val="tx1"/>
                </a:solidFill>
                <a:effectLst/>
                <a:latin typeface="Arial" charset="0"/>
                <a:ea typeface="+mn-ea"/>
                <a:cs typeface="Arial" charset="0"/>
              </a:rPr>
            </a:br>
            <a:endParaRPr lang="en-AU" sz="1200" b="0" i="0" kern="1200" dirty="0">
              <a:solidFill>
                <a:schemeClr val="tx1"/>
              </a:solidFill>
              <a:effectLst/>
              <a:latin typeface="Arial" charset="0"/>
              <a:ea typeface="+mn-ea"/>
              <a:cs typeface="Arial" charset="0"/>
            </a:endParaRPr>
          </a:p>
          <a:p>
            <a:r>
              <a:rPr lang="en-AU" sz="1200" b="1" i="0" kern="1200" dirty="0">
                <a:solidFill>
                  <a:schemeClr val="tx1"/>
                </a:solidFill>
                <a:effectLst/>
                <a:latin typeface="Arial" charset="0"/>
                <a:ea typeface="+mn-ea"/>
                <a:cs typeface="Arial" charset="0"/>
              </a:rPr>
              <a:t>Total employee involvement</a:t>
            </a:r>
            <a:r>
              <a:rPr lang="en-AU" sz="1200" b="0" i="0" kern="1200" dirty="0">
                <a:solidFill>
                  <a:schemeClr val="tx1"/>
                </a:solidFill>
                <a:effectLst/>
                <a:latin typeface="Arial" charset="0"/>
                <a:ea typeface="+mn-ea"/>
                <a:cs typeface="Arial" charset="0"/>
              </a:rPr>
              <a:t>. All employees participate in working toward common goals. </a:t>
            </a:r>
          </a:p>
          <a:p>
            <a:br>
              <a:rPr lang="en-AU" sz="1200" b="0" i="0" kern="1200" dirty="0">
                <a:solidFill>
                  <a:schemeClr val="tx1"/>
                </a:solidFill>
                <a:effectLst/>
                <a:latin typeface="Arial" charset="0"/>
                <a:ea typeface="+mn-ea"/>
                <a:cs typeface="Arial" charset="0"/>
              </a:rPr>
            </a:br>
            <a:r>
              <a:rPr lang="en-AU" sz="1200" b="1" i="0" kern="1200" dirty="0">
                <a:solidFill>
                  <a:schemeClr val="tx1"/>
                </a:solidFill>
                <a:effectLst/>
                <a:latin typeface="Arial" charset="0"/>
                <a:ea typeface="+mn-ea"/>
                <a:cs typeface="Arial" charset="0"/>
              </a:rPr>
              <a:t>Process-</a:t>
            </a:r>
            <a:r>
              <a:rPr lang="en-AU" sz="1200" b="1" i="0" kern="1200" dirty="0" err="1">
                <a:solidFill>
                  <a:schemeClr val="tx1"/>
                </a:solidFill>
                <a:effectLst/>
                <a:latin typeface="Arial" charset="0"/>
                <a:ea typeface="+mn-ea"/>
                <a:cs typeface="Arial" charset="0"/>
              </a:rPr>
              <a:t>centered</a:t>
            </a:r>
            <a:r>
              <a:rPr lang="en-AU" sz="1200" b="0" i="0" kern="1200" dirty="0">
                <a:solidFill>
                  <a:schemeClr val="tx1"/>
                </a:solidFill>
                <a:effectLst/>
                <a:latin typeface="Arial" charset="0"/>
                <a:ea typeface="+mn-ea"/>
                <a:cs typeface="Arial" charset="0"/>
              </a:rPr>
              <a:t>. A fundamental part of </a:t>
            </a:r>
            <a:r>
              <a:rPr lang="en-AU" sz="1200" b="0" i="0" kern="1200" dirty="0" err="1">
                <a:solidFill>
                  <a:schemeClr val="tx1"/>
                </a:solidFill>
                <a:effectLst/>
                <a:latin typeface="Arial" charset="0"/>
                <a:ea typeface="+mn-ea"/>
                <a:cs typeface="Arial" charset="0"/>
              </a:rPr>
              <a:t>TQM</a:t>
            </a:r>
            <a:r>
              <a:rPr lang="en-AU" sz="1200" b="0" i="0" kern="1200" dirty="0">
                <a:solidFill>
                  <a:schemeClr val="tx1"/>
                </a:solidFill>
                <a:effectLst/>
                <a:latin typeface="Arial" charset="0"/>
                <a:ea typeface="+mn-ea"/>
                <a:cs typeface="Arial" charset="0"/>
              </a:rPr>
              <a:t> is a focus on process thinking. The steps required to carry out the process are defined, and performance measures are continuously monitored in order to detect unexpected variation.</a:t>
            </a:r>
          </a:p>
          <a:p>
            <a:br>
              <a:rPr lang="en-AU" sz="1200" b="0" i="0" kern="1200" dirty="0">
                <a:solidFill>
                  <a:schemeClr val="tx1"/>
                </a:solidFill>
                <a:effectLst/>
                <a:latin typeface="Arial" charset="0"/>
                <a:ea typeface="+mn-ea"/>
                <a:cs typeface="Arial" charset="0"/>
              </a:rPr>
            </a:br>
            <a:r>
              <a:rPr lang="en-AU" sz="1200" b="1" i="0" kern="1200" dirty="0">
                <a:solidFill>
                  <a:schemeClr val="tx1"/>
                </a:solidFill>
                <a:effectLst/>
                <a:latin typeface="Arial" charset="0"/>
                <a:ea typeface="+mn-ea"/>
                <a:cs typeface="Arial" charset="0"/>
              </a:rPr>
              <a:t>Integrated system</a:t>
            </a:r>
            <a:r>
              <a:rPr lang="en-AU" sz="1200" b="0" i="0" kern="1200" dirty="0">
                <a:solidFill>
                  <a:schemeClr val="tx1"/>
                </a:solidFill>
                <a:effectLst/>
                <a:latin typeface="Arial" charset="0"/>
                <a:ea typeface="+mn-ea"/>
                <a:cs typeface="Arial" charset="0"/>
              </a:rPr>
              <a:t>. Although an organization may consist of many different functional specialties often organized into vertically structured departments, it is the horizontal processes interconnecting these functions that are the focus of </a:t>
            </a:r>
            <a:r>
              <a:rPr lang="en-AU" sz="1200" b="0" i="0" kern="1200" dirty="0" err="1">
                <a:solidFill>
                  <a:schemeClr val="tx1"/>
                </a:solidFill>
                <a:effectLst/>
                <a:latin typeface="Arial" charset="0"/>
                <a:ea typeface="+mn-ea"/>
                <a:cs typeface="Arial" charset="0"/>
              </a:rPr>
              <a:t>TQM</a:t>
            </a:r>
            <a:r>
              <a:rPr lang="en-AU" sz="1200" b="0" i="0" kern="1200" dirty="0">
                <a:solidFill>
                  <a:schemeClr val="tx1"/>
                </a:solidFill>
                <a:effectLst/>
                <a:latin typeface="Arial" charset="0"/>
                <a:ea typeface="+mn-ea"/>
                <a:cs typeface="Arial" charset="0"/>
              </a:rPr>
              <a:t>.</a:t>
            </a:r>
            <a:br>
              <a:rPr lang="en-AU" sz="1200" b="0" i="0" kern="1200" dirty="0">
                <a:solidFill>
                  <a:schemeClr val="tx1"/>
                </a:solidFill>
                <a:effectLst/>
                <a:latin typeface="Arial" charset="0"/>
                <a:ea typeface="+mn-ea"/>
                <a:cs typeface="Arial" charset="0"/>
              </a:rPr>
            </a:br>
            <a:endParaRPr lang="en-AU" sz="1200" b="0" i="0" kern="1200" dirty="0">
              <a:solidFill>
                <a:schemeClr val="tx1"/>
              </a:solidFill>
              <a:effectLst/>
              <a:latin typeface="Arial" charset="0"/>
              <a:ea typeface="+mn-ea"/>
              <a:cs typeface="Arial" charset="0"/>
            </a:endParaRPr>
          </a:p>
          <a:p>
            <a:r>
              <a:rPr lang="en-AU" sz="1200" b="1" i="0" kern="1200" dirty="0">
                <a:solidFill>
                  <a:schemeClr val="tx1"/>
                </a:solidFill>
                <a:effectLst/>
                <a:latin typeface="Arial" charset="0"/>
                <a:ea typeface="+mn-ea"/>
                <a:cs typeface="Arial" charset="0"/>
              </a:rPr>
              <a:t>Strategic and systematic approach</a:t>
            </a:r>
            <a:r>
              <a:rPr lang="en-AU" sz="1200" b="0" i="0" kern="1200" dirty="0">
                <a:solidFill>
                  <a:schemeClr val="tx1"/>
                </a:solidFill>
                <a:effectLst/>
                <a:latin typeface="Arial" charset="0"/>
                <a:ea typeface="+mn-ea"/>
                <a:cs typeface="Arial" charset="0"/>
              </a:rPr>
              <a:t>. A critical part of the management of quality is the strategic and systematic approach to achieving an organization’s vision, mission, and goals. This process, called strategic planning or strategic management, includes the formulation of a strategic plan that integrates quality as a core component.</a:t>
            </a:r>
          </a:p>
          <a:p>
            <a:br>
              <a:rPr lang="en-AU" sz="1200" b="0" i="0" kern="1200" dirty="0">
                <a:solidFill>
                  <a:schemeClr val="tx1"/>
                </a:solidFill>
                <a:effectLst/>
                <a:latin typeface="Arial" charset="0"/>
                <a:ea typeface="+mn-ea"/>
                <a:cs typeface="Arial" charset="0"/>
              </a:rPr>
            </a:br>
            <a:r>
              <a:rPr lang="en-AU" sz="1200" b="1" i="0" kern="1200" dirty="0">
                <a:solidFill>
                  <a:schemeClr val="tx1"/>
                </a:solidFill>
                <a:effectLst/>
                <a:latin typeface="Arial" charset="0"/>
                <a:ea typeface="+mn-ea"/>
                <a:cs typeface="Arial" charset="0"/>
              </a:rPr>
              <a:t>Continual improvement</a:t>
            </a:r>
            <a:r>
              <a:rPr lang="en-AU" sz="1200" b="0" i="0" kern="1200" dirty="0">
                <a:solidFill>
                  <a:schemeClr val="tx1"/>
                </a:solidFill>
                <a:effectLst/>
                <a:latin typeface="Arial" charset="0"/>
                <a:ea typeface="+mn-ea"/>
                <a:cs typeface="Arial" charset="0"/>
              </a:rPr>
              <a:t>. A major thrust of </a:t>
            </a:r>
            <a:r>
              <a:rPr lang="en-AU" sz="1200" b="0" i="0" kern="1200" dirty="0" err="1">
                <a:solidFill>
                  <a:schemeClr val="tx1"/>
                </a:solidFill>
                <a:effectLst/>
                <a:latin typeface="Arial" charset="0"/>
                <a:ea typeface="+mn-ea"/>
                <a:cs typeface="Arial" charset="0"/>
              </a:rPr>
              <a:t>TQM</a:t>
            </a:r>
            <a:r>
              <a:rPr lang="en-AU" sz="1200" b="0" i="0" kern="1200" dirty="0">
                <a:solidFill>
                  <a:schemeClr val="tx1"/>
                </a:solidFill>
                <a:effectLst/>
                <a:latin typeface="Arial" charset="0"/>
                <a:ea typeface="+mn-ea"/>
                <a:cs typeface="Arial" charset="0"/>
              </a:rPr>
              <a:t> is continual process improvement. Continual improvement drives an organization to be both analytical and creative in finding ways to become more competitive and more effective at meeting stakeholder expectations.</a:t>
            </a:r>
          </a:p>
          <a:p>
            <a:br>
              <a:rPr lang="en-AU" sz="1200" b="0" i="0" kern="1200" dirty="0">
                <a:solidFill>
                  <a:schemeClr val="tx1"/>
                </a:solidFill>
                <a:effectLst/>
                <a:latin typeface="Arial" charset="0"/>
                <a:ea typeface="+mn-ea"/>
                <a:cs typeface="Arial" charset="0"/>
              </a:rPr>
            </a:br>
            <a:r>
              <a:rPr lang="en-AU" sz="1200" b="1" i="0" kern="1200" dirty="0">
                <a:solidFill>
                  <a:schemeClr val="tx1"/>
                </a:solidFill>
                <a:effectLst/>
                <a:latin typeface="Arial" charset="0"/>
                <a:ea typeface="+mn-ea"/>
                <a:cs typeface="Arial" charset="0"/>
              </a:rPr>
              <a:t>Fact-based decision making</a:t>
            </a:r>
            <a:r>
              <a:rPr lang="en-AU" sz="1200" b="0" i="0" kern="1200" dirty="0">
                <a:solidFill>
                  <a:schemeClr val="tx1"/>
                </a:solidFill>
                <a:effectLst/>
                <a:latin typeface="Arial" charset="0"/>
                <a:ea typeface="+mn-ea"/>
                <a:cs typeface="Arial" charset="0"/>
              </a:rPr>
              <a:t>. In order to know how well an organization is performing, data on performance measures are necessary. </a:t>
            </a:r>
          </a:p>
          <a:p>
            <a:br>
              <a:rPr lang="en-AU" sz="1200" b="0" i="0" kern="1200" dirty="0">
                <a:solidFill>
                  <a:schemeClr val="tx1"/>
                </a:solidFill>
                <a:effectLst/>
                <a:latin typeface="Arial" charset="0"/>
                <a:ea typeface="+mn-ea"/>
                <a:cs typeface="Arial" charset="0"/>
              </a:rPr>
            </a:br>
            <a:r>
              <a:rPr lang="en-AU" sz="1200" b="1" i="0" kern="1200" dirty="0">
                <a:solidFill>
                  <a:schemeClr val="tx1"/>
                </a:solidFill>
                <a:effectLst/>
                <a:latin typeface="Arial" charset="0"/>
                <a:ea typeface="+mn-ea"/>
                <a:cs typeface="Arial" charset="0"/>
              </a:rPr>
              <a:t>Communications</a:t>
            </a:r>
            <a:r>
              <a:rPr lang="en-AU" sz="1200" b="0" i="0" kern="1200" dirty="0">
                <a:solidFill>
                  <a:schemeClr val="tx1"/>
                </a:solidFill>
                <a:effectLst/>
                <a:latin typeface="Arial" charset="0"/>
                <a:ea typeface="+mn-ea"/>
                <a:cs typeface="Arial" charset="0"/>
              </a:rPr>
              <a:t>. During times of organizational change, as well as part of day-to-day operation, effective communications plays a large part in maintaining morale and in motivating employees at all levels. Communications involve strategies, method, and timeliness.</a:t>
            </a:r>
          </a:p>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38</a:t>
            </a:fld>
            <a:endParaRPr lang="en-AU"/>
          </a:p>
        </p:txBody>
      </p:sp>
    </p:spTree>
    <p:extLst>
      <p:ext uri="{BB962C8B-B14F-4D97-AF65-F5344CB8AC3E}">
        <p14:creationId xmlns:p14="http://schemas.microsoft.com/office/powerpoint/2010/main" val="1395582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39</a:t>
            </a:fld>
            <a:endParaRPr lang="en-AU"/>
          </a:p>
        </p:txBody>
      </p:sp>
    </p:spTree>
    <p:extLst>
      <p:ext uri="{BB962C8B-B14F-4D97-AF65-F5344CB8AC3E}">
        <p14:creationId xmlns:p14="http://schemas.microsoft.com/office/powerpoint/2010/main" val="3563774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4</a:t>
            </a:fld>
            <a:endParaRPr lang="en-AU"/>
          </a:p>
        </p:txBody>
      </p:sp>
    </p:spTree>
    <p:extLst>
      <p:ext uri="{BB962C8B-B14F-4D97-AF65-F5344CB8AC3E}">
        <p14:creationId xmlns:p14="http://schemas.microsoft.com/office/powerpoint/2010/main" val="480530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Context.  Need to plan ahead.  How will this man get to the top of the mountain ?</a:t>
            </a:r>
          </a:p>
        </p:txBody>
      </p:sp>
      <p:sp>
        <p:nvSpPr>
          <p:cNvPr id="4" name="Slide Number Placeholder 3"/>
          <p:cNvSpPr>
            <a:spLocks noGrp="1"/>
          </p:cNvSpPr>
          <p:nvPr>
            <p:ph type="sldNum" sz="quarter" idx="10"/>
          </p:nvPr>
        </p:nvSpPr>
        <p:spPr/>
        <p:txBody>
          <a:bodyPr/>
          <a:lstStyle/>
          <a:p>
            <a:fld id="{3F9BA5AD-921B-42DF-94BE-C344528241ED}" type="slidenum">
              <a:rPr lang="en-AU" smtClean="0"/>
              <a:pPr/>
              <a:t>5</a:t>
            </a:fld>
            <a:endParaRPr lang="en-AU"/>
          </a:p>
        </p:txBody>
      </p:sp>
    </p:spTree>
    <p:extLst>
      <p:ext uri="{BB962C8B-B14F-4D97-AF65-F5344CB8AC3E}">
        <p14:creationId xmlns:p14="http://schemas.microsoft.com/office/powerpoint/2010/main" val="4120345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F9BA5AD-921B-42DF-94BE-C344528241ED}" type="slidenum">
              <a:rPr lang="en-AU" smtClean="0"/>
              <a:pPr/>
              <a:t>6</a:t>
            </a:fld>
            <a:endParaRPr lang="en-AU"/>
          </a:p>
        </p:txBody>
      </p:sp>
    </p:spTree>
    <p:extLst>
      <p:ext uri="{BB962C8B-B14F-4D97-AF65-F5344CB8AC3E}">
        <p14:creationId xmlns:p14="http://schemas.microsoft.com/office/powerpoint/2010/main" val="232165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7</a:t>
            </a:fld>
            <a:endParaRPr lang="en-AU"/>
          </a:p>
        </p:txBody>
      </p:sp>
    </p:spTree>
    <p:extLst>
      <p:ext uri="{BB962C8B-B14F-4D97-AF65-F5344CB8AC3E}">
        <p14:creationId xmlns:p14="http://schemas.microsoft.com/office/powerpoint/2010/main" val="1304854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F9BA5AD-921B-42DF-94BE-C344528241ED}" type="slidenum">
              <a:rPr lang="en-AU" smtClean="0"/>
              <a:pPr/>
              <a:t>8</a:t>
            </a:fld>
            <a:endParaRPr lang="en-AU"/>
          </a:p>
        </p:txBody>
      </p:sp>
    </p:spTree>
    <p:extLst>
      <p:ext uri="{BB962C8B-B14F-4D97-AF65-F5344CB8AC3E}">
        <p14:creationId xmlns:p14="http://schemas.microsoft.com/office/powerpoint/2010/main" val="2810466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Important to </a:t>
            </a:r>
            <a:r>
              <a:rPr lang="en-AU" baseline="0" dirty="0"/>
              <a:t>understand the context of your business, what your goals are and how innovation and technology can assist – interrelated into other business plans.</a:t>
            </a:r>
          </a:p>
          <a:p>
            <a:endParaRPr lang="en-AU" baseline="0" dirty="0"/>
          </a:p>
          <a:p>
            <a:r>
              <a:rPr lang="en-AU" baseline="0" dirty="0"/>
              <a:t>What are the industry drivers and trends that will influence your business?</a:t>
            </a:r>
          </a:p>
          <a:p>
            <a:r>
              <a:rPr lang="en-AU" baseline="0" dirty="0"/>
              <a:t>If your business needs to adapt or change how will you go about this?</a:t>
            </a:r>
          </a:p>
          <a:p>
            <a:endParaRPr lang="en-AU" baseline="0" dirty="0"/>
          </a:p>
          <a:p>
            <a:r>
              <a:rPr lang="en-AU" baseline="0" dirty="0"/>
              <a:t>What (technology) is missing, how can you get it and manage its introduction and continual improvement once implemented.</a:t>
            </a:r>
          </a:p>
        </p:txBody>
      </p:sp>
      <p:sp>
        <p:nvSpPr>
          <p:cNvPr id="4" name="Slide Number Placeholder 3"/>
          <p:cNvSpPr>
            <a:spLocks noGrp="1"/>
          </p:cNvSpPr>
          <p:nvPr>
            <p:ph type="sldNum" sz="quarter" idx="10"/>
          </p:nvPr>
        </p:nvSpPr>
        <p:spPr/>
        <p:txBody>
          <a:bodyPr/>
          <a:lstStyle/>
          <a:p>
            <a:fld id="{3F9BA5AD-921B-42DF-94BE-C344528241ED}" type="slidenum">
              <a:rPr lang="en-AU" smtClean="0"/>
              <a:pPr/>
              <a:t>9</a:t>
            </a:fld>
            <a:endParaRPr lang="en-AU"/>
          </a:p>
        </p:txBody>
      </p:sp>
    </p:spTree>
    <p:extLst>
      <p:ext uri="{BB962C8B-B14F-4D97-AF65-F5344CB8AC3E}">
        <p14:creationId xmlns:p14="http://schemas.microsoft.com/office/powerpoint/2010/main" val="1279055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9" name="Rectangle 3"/>
          <p:cNvSpPr>
            <a:spLocks noGrp="1" noChangeArrowheads="1"/>
          </p:cNvSpPr>
          <p:nvPr>
            <p:ph type="ctrTitle"/>
          </p:nvPr>
        </p:nvSpPr>
        <p:spPr>
          <a:xfrm>
            <a:off x="682625" y="1557338"/>
            <a:ext cx="6553200" cy="1295400"/>
          </a:xfrm>
        </p:spPr>
        <p:txBody>
          <a:bodyPr/>
          <a:lstStyle>
            <a:lvl1pPr>
              <a:defRPr sz="3200">
                <a:solidFill>
                  <a:schemeClr val="bg1"/>
                </a:solidFill>
              </a:defRPr>
            </a:lvl1pPr>
          </a:lstStyle>
          <a:p>
            <a:pPr lvl="0"/>
            <a:r>
              <a:rPr lang="en-US" noProof="0"/>
              <a:t>Click to edit Master title style</a:t>
            </a:r>
            <a:endParaRPr lang="en-AU" noProof="0"/>
          </a:p>
        </p:txBody>
      </p:sp>
      <p:sp>
        <p:nvSpPr>
          <p:cNvPr id="39940" name="Rectangle 4"/>
          <p:cNvSpPr>
            <a:spLocks noGrp="1" noChangeArrowheads="1"/>
          </p:cNvSpPr>
          <p:nvPr>
            <p:ph type="subTitle" idx="1"/>
          </p:nvPr>
        </p:nvSpPr>
        <p:spPr>
          <a:xfrm>
            <a:off x="682625" y="3357563"/>
            <a:ext cx="5859463" cy="503237"/>
          </a:xfrm>
        </p:spPr>
        <p:txBody>
          <a:bodyPr/>
          <a:lstStyle>
            <a:lvl1pPr marL="0" indent="0">
              <a:buFontTx/>
              <a:buNone/>
              <a:defRPr sz="2200">
                <a:solidFill>
                  <a:schemeClr val="bg1"/>
                </a:solidFill>
              </a:defRPr>
            </a:lvl1pPr>
          </a:lstStyle>
          <a:p>
            <a:pPr lvl="0"/>
            <a:r>
              <a:rPr lang="en-US" noProof="0"/>
              <a:t>Click to edit Master subtitle style</a:t>
            </a:r>
            <a:endParaRPr lang="en-AU" noProof="0"/>
          </a:p>
        </p:txBody>
      </p:sp>
      <p:pic>
        <p:nvPicPr>
          <p:cNvPr id="2" name="Picture 1" descr="RMIT University Logo" title="RMIT University"/>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0600" y="5168900"/>
            <a:ext cx="1711543" cy="1623772"/>
          </a:xfrm>
          <a:prstGeom prst="rect">
            <a:avLst/>
          </a:prstGeom>
        </p:spPr>
      </p:pic>
      <p:pic>
        <p:nvPicPr>
          <p:cNvPr id="3" name="Picture 2" descr="www.rmit.ed.au" title="RMIT Webs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1" y="6375400"/>
            <a:ext cx="1177727" cy="274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r>
              <a:rPr lang="en-US"/>
              <a:t>Commercial - in - Confidence</a:t>
            </a:r>
            <a:endParaRPr lang="en-AU" dirty="0"/>
          </a:p>
        </p:txBody>
      </p:sp>
      <p:sp>
        <p:nvSpPr>
          <p:cNvPr id="5" name="Footer Placeholder 4"/>
          <p:cNvSpPr>
            <a:spLocks noGrp="1"/>
          </p:cNvSpPr>
          <p:nvPr>
            <p:ph type="ftr" sz="quarter" idx="11"/>
          </p:nvPr>
        </p:nvSpPr>
        <p:spPr/>
        <p:txBody>
          <a:bodyPr/>
          <a:lstStyle>
            <a:lvl1pPr>
              <a:defRPr/>
            </a:lvl1pPr>
          </a:lstStyle>
          <a:p>
            <a:r>
              <a:rPr lang="en-AU"/>
              <a:t>School/Department/Area</a:t>
            </a:r>
          </a:p>
        </p:txBody>
      </p:sp>
      <p:sp>
        <p:nvSpPr>
          <p:cNvPr id="6" name="Slide Number Placeholder 5"/>
          <p:cNvSpPr>
            <a:spLocks noGrp="1"/>
          </p:cNvSpPr>
          <p:nvPr>
            <p:ph type="sldNum" sz="quarter" idx="12"/>
          </p:nvPr>
        </p:nvSpPr>
        <p:spPr/>
        <p:txBody>
          <a:bodyPr/>
          <a:lstStyle>
            <a:lvl1pPr>
              <a:defRPr/>
            </a:lvl1pPr>
          </a:lstStyle>
          <a:p>
            <a:fld id="{04D98814-51E1-40A7-84DD-162968CA0A8C}" type="slidenum">
              <a:rPr lang="en-AU"/>
              <a:pPr/>
              <a:t>‹#›</a:t>
            </a:fld>
            <a:endParaRPr lang="en-AU"/>
          </a:p>
        </p:txBody>
      </p:sp>
    </p:spTree>
    <p:extLst>
      <p:ext uri="{BB962C8B-B14F-4D97-AF65-F5344CB8AC3E}">
        <p14:creationId xmlns:p14="http://schemas.microsoft.com/office/powerpoint/2010/main" val="2473130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638"/>
            <a:ext cx="2057400" cy="5891212"/>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381000" y="274638"/>
            <a:ext cx="6019800" cy="58912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r>
              <a:rPr lang="en-US"/>
              <a:t>Commercial - in - Confidence</a:t>
            </a:r>
            <a:endParaRPr lang="en-AU" dirty="0"/>
          </a:p>
        </p:txBody>
      </p:sp>
      <p:sp>
        <p:nvSpPr>
          <p:cNvPr id="5" name="Footer Placeholder 4"/>
          <p:cNvSpPr>
            <a:spLocks noGrp="1"/>
          </p:cNvSpPr>
          <p:nvPr>
            <p:ph type="ftr" sz="quarter" idx="11"/>
          </p:nvPr>
        </p:nvSpPr>
        <p:spPr/>
        <p:txBody>
          <a:bodyPr/>
          <a:lstStyle>
            <a:lvl1pPr>
              <a:defRPr/>
            </a:lvl1pPr>
          </a:lstStyle>
          <a:p>
            <a:r>
              <a:rPr lang="en-AU"/>
              <a:t>School/Department/Area</a:t>
            </a:r>
          </a:p>
        </p:txBody>
      </p:sp>
      <p:sp>
        <p:nvSpPr>
          <p:cNvPr id="6" name="Slide Number Placeholder 5"/>
          <p:cNvSpPr>
            <a:spLocks noGrp="1"/>
          </p:cNvSpPr>
          <p:nvPr>
            <p:ph type="sldNum" sz="quarter" idx="12"/>
          </p:nvPr>
        </p:nvSpPr>
        <p:spPr/>
        <p:txBody>
          <a:bodyPr/>
          <a:lstStyle>
            <a:lvl1pPr>
              <a:defRPr/>
            </a:lvl1pPr>
          </a:lstStyle>
          <a:p>
            <a:fld id="{3D25C062-142A-46B2-8FA9-3DBBC1DBA208}" type="slidenum">
              <a:rPr lang="en-AU"/>
              <a:pPr/>
              <a:t>‹#›</a:t>
            </a:fld>
            <a:endParaRPr lang="en-AU"/>
          </a:p>
        </p:txBody>
      </p:sp>
    </p:spTree>
    <p:extLst>
      <p:ext uri="{BB962C8B-B14F-4D97-AF65-F5344CB8AC3E}">
        <p14:creationId xmlns:p14="http://schemas.microsoft.com/office/powerpoint/2010/main" val="256725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9" name="Rectangle 3"/>
          <p:cNvSpPr>
            <a:spLocks noGrp="1" noChangeArrowheads="1"/>
          </p:cNvSpPr>
          <p:nvPr>
            <p:ph type="ctrTitle"/>
          </p:nvPr>
        </p:nvSpPr>
        <p:spPr>
          <a:xfrm>
            <a:off x="682625" y="1557338"/>
            <a:ext cx="6553200" cy="1295400"/>
          </a:xfrm>
        </p:spPr>
        <p:txBody>
          <a:bodyPr/>
          <a:lstStyle>
            <a:lvl1pPr>
              <a:defRPr sz="3200">
                <a:solidFill>
                  <a:schemeClr val="bg1"/>
                </a:solidFill>
              </a:defRPr>
            </a:lvl1pPr>
          </a:lstStyle>
          <a:p>
            <a:pPr lvl="0"/>
            <a:r>
              <a:rPr lang="en-AU" noProof="0"/>
              <a:t>Click to edit Master title style</a:t>
            </a:r>
          </a:p>
        </p:txBody>
      </p:sp>
      <p:sp>
        <p:nvSpPr>
          <p:cNvPr id="39940" name="Rectangle 4"/>
          <p:cNvSpPr>
            <a:spLocks noGrp="1" noChangeArrowheads="1"/>
          </p:cNvSpPr>
          <p:nvPr>
            <p:ph type="subTitle" idx="1"/>
          </p:nvPr>
        </p:nvSpPr>
        <p:spPr>
          <a:xfrm>
            <a:off x="682625" y="3357563"/>
            <a:ext cx="5859463" cy="503237"/>
          </a:xfrm>
        </p:spPr>
        <p:txBody>
          <a:bodyPr/>
          <a:lstStyle>
            <a:lvl1pPr marL="0" indent="0">
              <a:buFontTx/>
              <a:buNone/>
              <a:defRPr sz="2200">
                <a:solidFill>
                  <a:schemeClr val="bg1"/>
                </a:solidFill>
              </a:defRPr>
            </a:lvl1pPr>
          </a:lstStyle>
          <a:p>
            <a:pPr lvl="0"/>
            <a:r>
              <a:rPr lang="en-AU" noProof="0"/>
              <a:t>Click to edit Master subtitle style</a:t>
            </a:r>
          </a:p>
        </p:txBody>
      </p:sp>
    </p:spTree>
    <p:extLst>
      <p:ext uri="{BB962C8B-B14F-4D97-AF65-F5344CB8AC3E}">
        <p14:creationId xmlns:p14="http://schemas.microsoft.com/office/powerpoint/2010/main" val="1958628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utoShape 2" descr="Image result for RMIT Logo"/>
          <p:cNvSpPr>
            <a:spLocks noChangeAspect="1" noChangeArrowheads="1"/>
          </p:cNvSpPr>
          <p:nvPr userDrawn="1"/>
        </p:nvSpPr>
        <p:spPr bwMode="auto">
          <a:xfrm>
            <a:off x="12700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5" name="AutoShape 4" descr="Image result for RMIT Logo"/>
          <p:cNvSpPr>
            <a:spLocks noChangeAspect="1" noChangeArrowheads="1"/>
          </p:cNvSpPr>
          <p:nvPr userDrawn="1"/>
        </p:nvSpPr>
        <p:spPr bwMode="auto">
          <a:xfrm>
            <a:off x="279400"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pic>
        <p:nvPicPr>
          <p:cNvPr id="6" name="Picture 9" descr="http://rmitcatalyst.com/wp-content/uploads/2013/04/LOGO_RMIT.jpe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6096000"/>
            <a:ext cx="968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Rectangle 4"/>
          <p:cNvSpPr>
            <a:spLocks noGrp="1" noChangeArrowheads="1"/>
          </p:cNvSpPr>
          <p:nvPr>
            <p:ph type="dt" sz="half" idx="10"/>
          </p:nvPr>
        </p:nvSpPr>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9" name="Rectangle 19"/>
          <p:cNvSpPr>
            <a:spLocks noGrp="1" noChangeArrowheads="1"/>
          </p:cNvSpPr>
          <p:nvPr>
            <p:ph type="ftr" sz="quarter" idx="11"/>
          </p:nvPr>
        </p:nvSpPr>
        <p:spPr/>
        <p:txBody>
          <a:bodyPr/>
          <a:lstStyle>
            <a:lvl1pPr>
              <a:defRPr/>
            </a:lvl1pPr>
          </a:lstStyle>
          <a:p>
            <a:pPr>
              <a:defRPr/>
            </a:pPr>
            <a:r>
              <a:rPr lang="en-AU">
                <a:solidFill>
                  <a:srgbClr val="FFFFFF"/>
                </a:solidFill>
              </a:rPr>
              <a:t>SAMME</a:t>
            </a:r>
          </a:p>
        </p:txBody>
      </p:sp>
      <p:sp>
        <p:nvSpPr>
          <p:cNvPr id="10" name="Rectangle 20"/>
          <p:cNvSpPr>
            <a:spLocks noGrp="1" noChangeArrowheads="1"/>
          </p:cNvSpPr>
          <p:nvPr>
            <p:ph type="sldNum" sz="quarter" idx="12"/>
          </p:nvPr>
        </p:nvSpPr>
        <p:spPr/>
        <p:txBody>
          <a:bodyPr/>
          <a:lstStyle>
            <a:lvl1pPr>
              <a:defRPr/>
            </a:lvl1pPr>
          </a:lstStyle>
          <a:p>
            <a:pPr>
              <a:defRPr/>
            </a:pPr>
            <a:fld id="{3247ABCE-D3C1-46A1-95CE-1F0A234E9DDF}" type="slidenum">
              <a:rPr lang="en-AU">
                <a:solidFill>
                  <a:srgbClr val="FFFFFF"/>
                </a:solidFill>
              </a:rPr>
              <a:pPr>
                <a:defRPr/>
              </a:pPr>
              <a:t>‹#›</a:t>
            </a:fld>
            <a:endParaRPr lang="en-AU" dirty="0">
              <a:solidFill>
                <a:srgbClr val="FFFFFF"/>
              </a:solidFill>
            </a:endParaRPr>
          </a:p>
        </p:txBody>
      </p:sp>
    </p:spTree>
    <p:extLst>
      <p:ext uri="{BB962C8B-B14F-4D97-AF65-F5344CB8AC3E}">
        <p14:creationId xmlns:p14="http://schemas.microsoft.com/office/powerpoint/2010/main" val="4019471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5" name="Rectangle 19"/>
          <p:cNvSpPr>
            <a:spLocks noGrp="1" noChangeArrowheads="1"/>
          </p:cNvSpPr>
          <p:nvPr>
            <p:ph type="ftr" sz="quarter" idx="11"/>
          </p:nvPr>
        </p:nvSpPr>
        <p:spPr>
          <a:ln/>
        </p:spPr>
        <p:txBody>
          <a:bodyPr/>
          <a:lstStyle>
            <a:lvl1pPr>
              <a:defRPr/>
            </a:lvl1pPr>
          </a:lstStyle>
          <a:p>
            <a:pPr>
              <a:defRPr/>
            </a:pPr>
            <a:r>
              <a:rPr lang="en-AU">
                <a:solidFill>
                  <a:srgbClr val="FFFFFF"/>
                </a:solidFill>
              </a:rPr>
              <a:t>SAMME</a:t>
            </a:r>
          </a:p>
        </p:txBody>
      </p:sp>
      <p:sp>
        <p:nvSpPr>
          <p:cNvPr id="6" name="Rectangle 20"/>
          <p:cNvSpPr>
            <a:spLocks noGrp="1" noChangeArrowheads="1"/>
          </p:cNvSpPr>
          <p:nvPr>
            <p:ph type="sldNum" sz="quarter" idx="12"/>
          </p:nvPr>
        </p:nvSpPr>
        <p:spPr>
          <a:ln/>
        </p:spPr>
        <p:txBody>
          <a:bodyPr/>
          <a:lstStyle>
            <a:lvl1pPr>
              <a:defRPr/>
            </a:lvl1pPr>
          </a:lstStyle>
          <a:p>
            <a:pPr>
              <a:defRPr/>
            </a:pPr>
            <a:fld id="{E99D9E22-BC07-4E84-93E7-18FA1A0F5BBC}"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124340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81000" y="1300163"/>
            <a:ext cx="40386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572000" y="1300163"/>
            <a:ext cx="40386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6" name="Rectangle 19"/>
          <p:cNvSpPr>
            <a:spLocks noGrp="1" noChangeArrowheads="1"/>
          </p:cNvSpPr>
          <p:nvPr>
            <p:ph type="ftr" sz="quarter" idx="11"/>
          </p:nvPr>
        </p:nvSpPr>
        <p:spPr>
          <a:ln/>
        </p:spPr>
        <p:txBody>
          <a:bodyPr/>
          <a:lstStyle>
            <a:lvl1pPr>
              <a:defRPr/>
            </a:lvl1pPr>
          </a:lstStyle>
          <a:p>
            <a:pPr>
              <a:defRPr/>
            </a:pPr>
            <a:r>
              <a:rPr lang="en-AU">
                <a:solidFill>
                  <a:srgbClr val="FFFFFF"/>
                </a:solidFill>
              </a:rPr>
              <a:t>SAMME</a:t>
            </a:r>
          </a:p>
        </p:txBody>
      </p:sp>
      <p:sp>
        <p:nvSpPr>
          <p:cNvPr id="7" name="Rectangle 20"/>
          <p:cNvSpPr>
            <a:spLocks noGrp="1" noChangeArrowheads="1"/>
          </p:cNvSpPr>
          <p:nvPr>
            <p:ph type="sldNum" sz="quarter" idx="12"/>
          </p:nvPr>
        </p:nvSpPr>
        <p:spPr>
          <a:ln/>
        </p:spPr>
        <p:txBody>
          <a:bodyPr/>
          <a:lstStyle>
            <a:lvl1pPr>
              <a:defRPr/>
            </a:lvl1pPr>
          </a:lstStyle>
          <a:p>
            <a:pPr>
              <a:defRPr/>
            </a:pPr>
            <a:fld id="{838374E0-CC11-4DAB-A4CA-C2F4A043A138}"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2692443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p:cNvSpPr>
            <a:spLocks noGrp="1" noChangeArrowheads="1"/>
          </p:cNvSpPr>
          <p:nvPr>
            <p:ph type="dt" sz="half" idx="10"/>
          </p:nvPr>
        </p:nvSpPr>
        <p:spPr>
          <a:ln/>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8" name="Rectangle 19"/>
          <p:cNvSpPr>
            <a:spLocks noGrp="1" noChangeArrowheads="1"/>
          </p:cNvSpPr>
          <p:nvPr>
            <p:ph type="ftr" sz="quarter" idx="11"/>
          </p:nvPr>
        </p:nvSpPr>
        <p:spPr>
          <a:ln/>
        </p:spPr>
        <p:txBody>
          <a:bodyPr/>
          <a:lstStyle>
            <a:lvl1pPr>
              <a:defRPr/>
            </a:lvl1pPr>
          </a:lstStyle>
          <a:p>
            <a:pPr>
              <a:defRPr/>
            </a:pPr>
            <a:r>
              <a:rPr lang="en-AU">
                <a:solidFill>
                  <a:srgbClr val="FFFFFF"/>
                </a:solidFill>
              </a:rPr>
              <a:t>SAMME</a:t>
            </a:r>
          </a:p>
        </p:txBody>
      </p:sp>
      <p:sp>
        <p:nvSpPr>
          <p:cNvPr id="9" name="Rectangle 20"/>
          <p:cNvSpPr>
            <a:spLocks noGrp="1" noChangeArrowheads="1"/>
          </p:cNvSpPr>
          <p:nvPr>
            <p:ph type="sldNum" sz="quarter" idx="12"/>
          </p:nvPr>
        </p:nvSpPr>
        <p:spPr>
          <a:ln/>
        </p:spPr>
        <p:txBody>
          <a:bodyPr/>
          <a:lstStyle>
            <a:lvl1pPr>
              <a:defRPr/>
            </a:lvl1pPr>
          </a:lstStyle>
          <a:p>
            <a:pPr>
              <a:defRPr/>
            </a:pPr>
            <a:fld id="{7BFB24A2-1A7C-49AC-B5C5-9585FC6A009A}"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504989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4" name="Rectangle 19"/>
          <p:cNvSpPr>
            <a:spLocks noGrp="1" noChangeArrowheads="1"/>
          </p:cNvSpPr>
          <p:nvPr>
            <p:ph type="ftr" sz="quarter" idx="11"/>
          </p:nvPr>
        </p:nvSpPr>
        <p:spPr>
          <a:ln/>
        </p:spPr>
        <p:txBody>
          <a:bodyPr/>
          <a:lstStyle>
            <a:lvl1pPr>
              <a:defRPr/>
            </a:lvl1pPr>
          </a:lstStyle>
          <a:p>
            <a:pPr>
              <a:defRPr/>
            </a:pPr>
            <a:r>
              <a:rPr lang="en-AU">
                <a:solidFill>
                  <a:srgbClr val="FFFFFF"/>
                </a:solidFill>
              </a:rPr>
              <a:t>SAMME</a:t>
            </a:r>
          </a:p>
        </p:txBody>
      </p:sp>
      <p:sp>
        <p:nvSpPr>
          <p:cNvPr id="5" name="Rectangle 20"/>
          <p:cNvSpPr>
            <a:spLocks noGrp="1" noChangeArrowheads="1"/>
          </p:cNvSpPr>
          <p:nvPr>
            <p:ph type="sldNum" sz="quarter" idx="12"/>
          </p:nvPr>
        </p:nvSpPr>
        <p:spPr>
          <a:ln/>
        </p:spPr>
        <p:txBody>
          <a:bodyPr/>
          <a:lstStyle>
            <a:lvl1pPr>
              <a:defRPr/>
            </a:lvl1pPr>
          </a:lstStyle>
          <a:p>
            <a:pPr>
              <a:defRPr/>
            </a:pPr>
            <a:fld id="{1926D561-8667-4B71-8CAF-454BA9FC2235}"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4132640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3" name="Rectangle 19"/>
          <p:cNvSpPr>
            <a:spLocks noGrp="1" noChangeArrowheads="1"/>
          </p:cNvSpPr>
          <p:nvPr>
            <p:ph type="ftr" sz="quarter" idx="11"/>
          </p:nvPr>
        </p:nvSpPr>
        <p:spPr>
          <a:ln/>
        </p:spPr>
        <p:txBody>
          <a:bodyPr/>
          <a:lstStyle>
            <a:lvl1pPr>
              <a:defRPr/>
            </a:lvl1pPr>
          </a:lstStyle>
          <a:p>
            <a:pPr>
              <a:defRPr/>
            </a:pPr>
            <a:r>
              <a:rPr lang="en-AU">
                <a:solidFill>
                  <a:srgbClr val="FFFFFF"/>
                </a:solidFill>
              </a:rPr>
              <a:t>SAMME</a:t>
            </a:r>
          </a:p>
        </p:txBody>
      </p:sp>
      <p:sp>
        <p:nvSpPr>
          <p:cNvPr id="4" name="Rectangle 20"/>
          <p:cNvSpPr>
            <a:spLocks noGrp="1" noChangeArrowheads="1"/>
          </p:cNvSpPr>
          <p:nvPr>
            <p:ph type="sldNum" sz="quarter" idx="12"/>
          </p:nvPr>
        </p:nvSpPr>
        <p:spPr>
          <a:ln/>
        </p:spPr>
        <p:txBody>
          <a:bodyPr/>
          <a:lstStyle>
            <a:lvl1pPr>
              <a:defRPr/>
            </a:lvl1pPr>
          </a:lstStyle>
          <a:p>
            <a:pPr>
              <a:defRPr/>
            </a:pPr>
            <a:fld id="{35915567-DBA7-480B-9006-1E83FB432249}"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828827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6" name="Rectangle 19"/>
          <p:cNvSpPr>
            <a:spLocks noGrp="1" noChangeArrowheads="1"/>
          </p:cNvSpPr>
          <p:nvPr>
            <p:ph type="ftr" sz="quarter" idx="11"/>
          </p:nvPr>
        </p:nvSpPr>
        <p:spPr>
          <a:ln/>
        </p:spPr>
        <p:txBody>
          <a:bodyPr/>
          <a:lstStyle>
            <a:lvl1pPr>
              <a:defRPr/>
            </a:lvl1pPr>
          </a:lstStyle>
          <a:p>
            <a:pPr>
              <a:defRPr/>
            </a:pPr>
            <a:r>
              <a:rPr lang="en-AU">
                <a:solidFill>
                  <a:srgbClr val="FFFFFF"/>
                </a:solidFill>
              </a:rPr>
              <a:t>SAMME</a:t>
            </a:r>
          </a:p>
        </p:txBody>
      </p:sp>
      <p:sp>
        <p:nvSpPr>
          <p:cNvPr id="7" name="Rectangle 20"/>
          <p:cNvSpPr>
            <a:spLocks noGrp="1" noChangeArrowheads="1"/>
          </p:cNvSpPr>
          <p:nvPr>
            <p:ph type="sldNum" sz="quarter" idx="12"/>
          </p:nvPr>
        </p:nvSpPr>
        <p:spPr>
          <a:ln/>
        </p:spPr>
        <p:txBody>
          <a:bodyPr/>
          <a:lstStyle>
            <a:lvl1pPr>
              <a:defRPr/>
            </a:lvl1pPr>
          </a:lstStyle>
          <a:p>
            <a:pPr>
              <a:defRPr/>
            </a:pPr>
            <a:fld id="{E3ACEA8B-FD81-4D97-8886-496CA1EC3509}"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2513201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endParaRPr lang="en-AU"/>
          </a:p>
        </p:txBody>
      </p:sp>
      <p:sp>
        <p:nvSpPr>
          <p:cNvPr id="3" name="Content Placeholder 2"/>
          <p:cNvSpPr>
            <a:spLocks noGrp="1"/>
          </p:cNvSpPr>
          <p:nvPr>
            <p:ph idx="1"/>
          </p:nvPr>
        </p:nvSpPr>
        <p:spPr/>
        <p:txBody>
          <a:bodyPr/>
          <a:lstStyle>
            <a:lvl1pPr marL="317500" indent="-304800">
              <a:defRPr/>
            </a:lvl1pPr>
            <a:lvl2pPr marL="635000" indent="-254000">
              <a:defRPr/>
            </a:lvl2pPr>
            <a:lvl3pPr marL="952500" indent="-254000">
              <a:defRPr/>
            </a:lvl3pPr>
            <a:lvl4pPr marL="1282700" indent="-266700">
              <a:defRPr/>
            </a:lvl4pPr>
            <a:lvl5pPr marL="1536700" indent="-25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r>
              <a:rPr lang="en-US"/>
              <a:t>Commercial - in - Confidence</a:t>
            </a:r>
            <a:endParaRPr lang="en-AU" dirty="0"/>
          </a:p>
        </p:txBody>
      </p:sp>
      <p:sp>
        <p:nvSpPr>
          <p:cNvPr id="5" name="Footer Placeholder 4"/>
          <p:cNvSpPr>
            <a:spLocks noGrp="1"/>
          </p:cNvSpPr>
          <p:nvPr>
            <p:ph type="ftr" sz="quarter" idx="11"/>
          </p:nvPr>
        </p:nvSpPr>
        <p:spPr/>
        <p:txBody>
          <a:bodyPr/>
          <a:lstStyle>
            <a:lvl1pPr>
              <a:defRPr/>
            </a:lvl1pPr>
          </a:lstStyle>
          <a:p>
            <a:r>
              <a:rPr lang="en-AU"/>
              <a:t>School/Department/Area</a:t>
            </a:r>
          </a:p>
        </p:txBody>
      </p:sp>
      <p:sp>
        <p:nvSpPr>
          <p:cNvPr id="6" name="Slide Number Placeholder 5"/>
          <p:cNvSpPr>
            <a:spLocks noGrp="1"/>
          </p:cNvSpPr>
          <p:nvPr>
            <p:ph type="sldNum" sz="quarter" idx="12"/>
          </p:nvPr>
        </p:nvSpPr>
        <p:spPr/>
        <p:txBody>
          <a:bodyPr/>
          <a:lstStyle>
            <a:lvl1pPr>
              <a:defRPr/>
            </a:lvl1pPr>
          </a:lstStyle>
          <a:p>
            <a:fld id="{0ACF9C41-1226-42B2-BE2B-0B6734D0EB0C}" type="slidenum">
              <a:rPr lang="en-AU"/>
              <a:pPr/>
              <a:t>‹#›</a:t>
            </a:fld>
            <a:endParaRPr lang="en-AU"/>
          </a:p>
        </p:txBody>
      </p:sp>
    </p:spTree>
    <p:extLst>
      <p:ext uri="{BB962C8B-B14F-4D97-AF65-F5344CB8AC3E}">
        <p14:creationId xmlns:p14="http://schemas.microsoft.com/office/powerpoint/2010/main" val="865221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6" name="Rectangle 19"/>
          <p:cNvSpPr>
            <a:spLocks noGrp="1" noChangeArrowheads="1"/>
          </p:cNvSpPr>
          <p:nvPr>
            <p:ph type="ftr" sz="quarter" idx="11"/>
          </p:nvPr>
        </p:nvSpPr>
        <p:spPr>
          <a:ln/>
        </p:spPr>
        <p:txBody>
          <a:bodyPr/>
          <a:lstStyle>
            <a:lvl1pPr>
              <a:defRPr/>
            </a:lvl1pPr>
          </a:lstStyle>
          <a:p>
            <a:pPr>
              <a:defRPr/>
            </a:pPr>
            <a:r>
              <a:rPr lang="en-AU">
                <a:solidFill>
                  <a:srgbClr val="FFFFFF"/>
                </a:solidFill>
              </a:rPr>
              <a:t>SAMME</a:t>
            </a:r>
          </a:p>
        </p:txBody>
      </p:sp>
      <p:sp>
        <p:nvSpPr>
          <p:cNvPr id="7" name="Rectangle 20"/>
          <p:cNvSpPr>
            <a:spLocks noGrp="1" noChangeArrowheads="1"/>
          </p:cNvSpPr>
          <p:nvPr>
            <p:ph type="sldNum" sz="quarter" idx="12"/>
          </p:nvPr>
        </p:nvSpPr>
        <p:spPr>
          <a:ln/>
        </p:spPr>
        <p:txBody>
          <a:bodyPr/>
          <a:lstStyle>
            <a:lvl1pPr>
              <a:defRPr/>
            </a:lvl1pPr>
          </a:lstStyle>
          <a:p>
            <a:pPr>
              <a:defRPr/>
            </a:pPr>
            <a:fld id="{0CF83CB9-525E-4023-8C77-027F6188520D}"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0266585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5" name="Rectangle 19"/>
          <p:cNvSpPr>
            <a:spLocks noGrp="1" noChangeArrowheads="1"/>
          </p:cNvSpPr>
          <p:nvPr>
            <p:ph type="ftr" sz="quarter" idx="11"/>
          </p:nvPr>
        </p:nvSpPr>
        <p:spPr>
          <a:ln/>
        </p:spPr>
        <p:txBody>
          <a:bodyPr/>
          <a:lstStyle>
            <a:lvl1pPr>
              <a:defRPr/>
            </a:lvl1pPr>
          </a:lstStyle>
          <a:p>
            <a:pPr>
              <a:defRPr/>
            </a:pPr>
            <a:r>
              <a:rPr lang="en-AU">
                <a:solidFill>
                  <a:srgbClr val="FFFFFF"/>
                </a:solidFill>
              </a:rPr>
              <a:t>SAMME</a:t>
            </a:r>
          </a:p>
        </p:txBody>
      </p:sp>
      <p:sp>
        <p:nvSpPr>
          <p:cNvPr id="6" name="Rectangle 20"/>
          <p:cNvSpPr>
            <a:spLocks noGrp="1" noChangeArrowheads="1"/>
          </p:cNvSpPr>
          <p:nvPr>
            <p:ph type="sldNum" sz="quarter" idx="12"/>
          </p:nvPr>
        </p:nvSpPr>
        <p:spPr>
          <a:ln/>
        </p:spPr>
        <p:txBody>
          <a:bodyPr/>
          <a:lstStyle>
            <a:lvl1pPr>
              <a:defRPr/>
            </a:lvl1pPr>
          </a:lstStyle>
          <a:p>
            <a:pPr>
              <a:defRPr/>
            </a:pPr>
            <a:fld id="{008F23F3-E854-4E25-A813-C359F663DD5B}"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2549325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638"/>
            <a:ext cx="2057400" cy="5891212"/>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381000" y="274638"/>
            <a:ext cx="6019800" cy="58912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FFFFFF"/>
                </a:solidFill>
              </a:rPr>
              <a:t>RMIT University©2015 </a:t>
            </a:r>
            <a:endParaRPr lang="en-AU">
              <a:solidFill>
                <a:srgbClr val="FFFFFF"/>
              </a:solidFill>
            </a:endParaRPr>
          </a:p>
        </p:txBody>
      </p:sp>
      <p:sp>
        <p:nvSpPr>
          <p:cNvPr id="5" name="Rectangle 19"/>
          <p:cNvSpPr>
            <a:spLocks noGrp="1" noChangeArrowheads="1"/>
          </p:cNvSpPr>
          <p:nvPr>
            <p:ph type="ftr" sz="quarter" idx="11"/>
          </p:nvPr>
        </p:nvSpPr>
        <p:spPr>
          <a:ln/>
        </p:spPr>
        <p:txBody>
          <a:bodyPr/>
          <a:lstStyle>
            <a:lvl1pPr>
              <a:defRPr/>
            </a:lvl1pPr>
          </a:lstStyle>
          <a:p>
            <a:pPr>
              <a:defRPr/>
            </a:pPr>
            <a:r>
              <a:rPr lang="en-AU">
                <a:solidFill>
                  <a:srgbClr val="FFFFFF"/>
                </a:solidFill>
              </a:rPr>
              <a:t>SAMME</a:t>
            </a:r>
          </a:p>
        </p:txBody>
      </p:sp>
      <p:sp>
        <p:nvSpPr>
          <p:cNvPr id="6" name="Rectangle 20"/>
          <p:cNvSpPr>
            <a:spLocks noGrp="1" noChangeArrowheads="1"/>
          </p:cNvSpPr>
          <p:nvPr>
            <p:ph type="sldNum" sz="quarter" idx="12"/>
          </p:nvPr>
        </p:nvSpPr>
        <p:spPr>
          <a:ln/>
        </p:spPr>
        <p:txBody>
          <a:bodyPr/>
          <a:lstStyle>
            <a:lvl1pPr>
              <a:defRPr/>
            </a:lvl1pPr>
          </a:lstStyle>
          <a:p>
            <a:pPr>
              <a:defRPr/>
            </a:pPr>
            <a:fld id="{1F4822EF-E152-4416-BB70-1EE9E6B9E8B9}"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182908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US"/>
              <a:t>Commercial - in - Confidence</a:t>
            </a:r>
            <a:endParaRPr lang="en-AU" dirty="0"/>
          </a:p>
        </p:txBody>
      </p:sp>
      <p:sp>
        <p:nvSpPr>
          <p:cNvPr id="5" name="Footer Placeholder 4"/>
          <p:cNvSpPr>
            <a:spLocks noGrp="1"/>
          </p:cNvSpPr>
          <p:nvPr>
            <p:ph type="ftr" sz="quarter" idx="11"/>
          </p:nvPr>
        </p:nvSpPr>
        <p:spPr/>
        <p:txBody>
          <a:bodyPr/>
          <a:lstStyle>
            <a:lvl1pPr>
              <a:defRPr/>
            </a:lvl1pPr>
          </a:lstStyle>
          <a:p>
            <a:r>
              <a:rPr lang="en-AU"/>
              <a:t>School/Department/Area</a:t>
            </a:r>
          </a:p>
        </p:txBody>
      </p:sp>
      <p:sp>
        <p:nvSpPr>
          <p:cNvPr id="6" name="Slide Number Placeholder 5"/>
          <p:cNvSpPr>
            <a:spLocks noGrp="1"/>
          </p:cNvSpPr>
          <p:nvPr>
            <p:ph type="sldNum" sz="quarter" idx="12"/>
          </p:nvPr>
        </p:nvSpPr>
        <p:spPr/>
        <p:txBody>
          <a:bodyPr/>
          <a:lstStyle>
            <a:lvl1pPr>
              <a:defRPr/>
            </a:lvl1pPr>
          </a:lstStyle>
          <a:p>
            <a:fld id="{B77B452D-A691-44CE-A731-3673155E8365}" type="slidenum">
              <a:rPr lang="en-AU"/>
              <a:pPr/>
              <a:t>‹#›</a:t>
            </a:fld>
            <a:endParaRPr lang="en-AU"/>
          </a:p>
        </p:txBody>
      </p:sp>
    </p:spTree>
    <p:extLst>
      <p:ext uri="{BB962C8B-B14F-4D97-AF65-F5344CB8AC3E}">
        <p14:creationId xmlns:p14="http://schemas.microsoft.com/office/powerpoint/2010/main" val="2298476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endParaRPr lang="en-AU"/>
          </a:p>
        </p:txBody>
      </p:sp>
      <p:sp>
        <p:nvSpPr>
          <p:cNvPr id="3" name="Content Placeholder 2"/>
          <p:cNvSpPr>
            <a:spLocks noGrp="1"/>
          </p:cNvSpPr>
          <p:nvPr>
            <p:ph sz="half" idx="1"/>
          </p:nvPr>
        </p:nvSpPr>
        <p:spPr>
          <a:xfrm>
            <a:off x="381000" y="1300163"/>
            <a:ext cx="4038600" cy="4865687"/>
          </a:xfrm>
        </p:spPr>
        <p:txBody>
          <a:bodyPr/>
          <a:lstStyle>
            <a:lvl1pPr marL="317500" indent="-304800">
              <a:defRPr sz="2800"/>
            </a:lvl1pPr>
            <a:lvl2pPr marL="635000" indent="-317500">
              <a:defRPr sz="2400"/>
            </a:lvl2pPr>
            <a:lvl3pPr marL="889000" indent="-254000">
              <a:defRPr sz="2400"/>
            </a:lvl3pPr>
            <a:lvl4pPr marL="1206500" indent="-254000">
              <a:defRPr sz="2400"/>
            </a:lvl4pPr>
            <a:lvl5pPr marL="1524000" indent="-254000">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572000" y="1300163"/>
            <a:ext cx="4038600" cy="4865687"/>
          </a:xfrm>
        </p:spPr>
        <p:txBody>
          <a:bodyPr/>
          <a:lstStyle>
            <a:lvl1pPr marL="317500" indent="-304800">
              <a:defRPr sz="2800"/>
            </a:lvl1pPr>
            <a:lvl2pPr marL="635000" indent="-317500">
              <a:defRPr sz="2400"/>
            </a:lvl2pPr>
            <a:lvl3pPr marL="889000" indent="-254000">
              <a:defRPr sz="2400"/>
            </a:lvl3pPr>
            <a:lvl4pPr marL="1206500" indent="-254000">
              <a:defRPr sz="2400"/>
            </a:lvl4pPr>
            <a:lvl5pPr marL="1524000" indent="-254000">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lvl1pPr>
              <a:defRPr/>
            </a:lvl1pPr>
          </a:lstStyle>
          <a:p>
            <a:r>
              <a:rPr lang="en-US"/>
              <a:t>Commercial - in - Confidence</a:t>
            </a:r>
            <a:endParaRPr lang="en-AU" dirty="0"/>
          </a:p>
        </p:txBody>
      </p:sp>
      <p:sp>
        <p:nvSpPr>
          <p:cNvPr id="6" name="Footer Placeholder 5"/>
          <p:cNvSpPr>
            <a:spLocks noGrp="1"/>
          </p:cNvSpPr>
          <p:nvPr>
            <p:ph type="ftr" sz="quarter" idx="11"/>
          </p:nvPr>
        </p:nvSpPr>
        <p:spPr/>
        <p:txBody>
          <a:bodyPr/>
          <a:lstStyle>
            <a:lvl1pPr>
              <a:defRPr/>
            </a:lvl1pPr>
          </a:lstStyle>
          <a:p>
            <a:r>
              <a:rPr lang="en-AU"/>
              <a:t>School/Department/Area</a:t>
            </a:r>
          </a:p>
        </p:txBody>
      </p:sp>
      <p:sp>
        <p:nvSpPr>
          <p:cNvPr id="7" name="Slide Number Placeholder 6"/>
          <p:cNvSpPr>
            <a:spLocks noGrp="1"/>
          </p:cNvSpPr>
          <p:nvPr>
            <p:ph type="sldNum" sz="quarter" idx="12"/>
          </p:nvPr>
        </p:nvSpPr>
        <p:spPr/>
        <p:txBody>
          <a:bodyPr/>
          <a:lstStyle>
            <a:lvl1pPr>
              <a:defRPr/>
            </a:lvl1pPr>
          </a:lstStyle>
          <a:p>
            <a:fld id="{110BB9C3-D299-4D0C-A0B4-9476FC8307A4}" type="slidenum">
              <a:rPr lang="en-AU"/>
              <a:pPr/>
              <a:t>‹#›</a:t>
            </a:fld>
            <a:endParaRPr lang="en-AU"/>
          </a:p>
        </p:txBody>
      </p:sp>
    </p:spTree>
    <p:extLst>
      <p:ext uri="{BB962C8B-B14F-4D97-AF65-F5344CB8AC3E}">
        <p14:creationId xmlns:p14="http://schemas.microsoft.com/office/powerpoint/2010/main" val="374311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sz="3200"/>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766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01875"/>
            <a:ext cx="4040188" cy="3824288"/>
          </a:xfrm>
        </p:spPr>
        <p:txBody>
          <a:bodyPr/>
          <a:lstStyle>
            <a:lvl1pPr marL="317500" indent="-304800">
              <a:defRPr sz="2400"/>
            </a:lvl1pPr>
            <a:lvl2pPr marL="571500" indent="-254000">
              <a:defRPr sz="2400"/>
            </a:lvl2pPr>
            <a:lvl3pPr marL="889000" indent="-254000">
              <a:defRPr sz="2400"/>
            </a:lvl3pPr>
            <a:lvl4pPr marL="1206500" indent="-254000">
              <a:defRPr sz="2400"/>
            </a:lvl4pPr>
            <a:lvl5pPr marL="1524000" indent="-254000">
              <a:defRPr sz="2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766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01875"/>
            <a:ext cx="4041775" cy="3824288"/>
          </a:xfrm>
        </p:spPr>
        <p:txBody>
          <a:bodyPr/>
          <a:lstStyle>
            <a:lvl1pPr marL="317500" indent="-304800">
              <a:defRPr sz="2400"/>
            </a:lvl1pPr>
            <a:lvl2pPr marL="571500" indent="-254000">
              <a:defRPr sz="2400"/>
            </a:lvl2pPr>
            <a:lvl3pPr marL="889000" indent="-254000">
              <a:defRPr sz="2400"/>
            </a:lvl3pPr>
            <a:lvl4pPr marL="1206500" indent="-254000">
              <a:defRPr sz="2400"/>
            </a:lvl4pPr>
            <a:lvl5pPr marL="1524000" indent="-254000">
              <a:defRPr sz="2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lvl1pPr>
              <a:defRPr/>
            </a:lvl1pPr>
          </a:lstStyle>
          <a:p>
            <a:r>
              <a:rPr lang="en-US"/>
              <a:t>Commercial - in - Confidence</a:t>
            </a:r>
            <a:endParaRPr lang="en-AU" dirty="0"/>
          </a:p>
        </p:txBody>
      </p:sp>
      <p:sp>
        <p:nvSpPr>
          <p:cNvPr id="8" name="Footer Placeholder 7"/>
          <p:cNvSpPr>
            <a:spLocks noGrp="1"/>
          </p:cNvSpPr>
          <p:nvPr>
            <p:ph type="ftr" sz="quarter" idx="11"/>
          </p:nvPr>
        </p:nvSpPr>
        <p:spPr/>
        <p:txBody>
          <a:bodyPr/>
          <a:lstStyle>
            <a:lvl1pPr>
              <a:defRPr/>
            </a:lvl1pPr>
          </a:lstStyle>
          <a:p>
            <a:r>
              <a:rPr lang="en-AU"/>
              <a:t>School/Department/Area</a:t>
            </a:r>
          </a:p>
        </p:txBody>
      </p:sp>
      <p:sp>
        <p:nvSpPr>
          <p:cNvPr id="9" name="Slide Number Placeholder 8"/>
          <p:cNvSpPr>
            <a:spLocks noGrp="1"/>
          </p:cNvSpPr>
          <p:nvPr>
            <p:ph type="sldNum" sz="quarter" idx="12"/>
          </p:nvPr>
        </p:nvSpPr>
        <p:spPr/>
        <p:txBody>
          <a:bodyPr/>
          <a:lstStyle>
            <a:lvl1pPr>
              <a:defRPr/>
            </a:lvl1pPr>
          </a:lstStyle>
          <a:p>
            <a:fld id="{64B93A32-0D71-431C-9885-564ABAD165A0}" type="slidenum">
              <a:rPr lang="en-AU"/>
              <a:pPr/>
              <a:t>‹#›</a:t>
            </a:fld>
            <a:endParaRPr lang="en-AU"/>
          </a:p>
        </p:txBody>
      </p:sp>
    </p:spTree>
    <p:extLst>
      <p:ext uri="{BB962C8B-B14F-4D97-AF65-F5344CB8AC3E}">
        <p14:creationId xmlns:p14="http://schemas.microsoft.com/office/powerpoint/2010/main" val="235137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endParaRPr lang="en-AU"/>
          </a:p>
        </p:txBody>
      </p:sp>
      <p:sp>
        <p:nvSpPr>
          <p:cNvPr id="3" name="Date Placeholder 2"/>
          <p:cNvSpPr>
            <a:spLocks noGrp="1"/>
          </p:cNvSpPr>
          <p:nvPr>
            <p:ph type="dt" sz="half" idx="10"/>
          </p:nvPr>
        </p:nvSpPr>
        <p:spPr/>
        <p:txBody>
          <a:bodyPr/>
          <a:lstStyle>
            <a:lvl1pPr>
              <a:defRPr/>
            </a:lvl1pPr>
          </a:lstStyle>
          <a:p>
            <a:r>
              <a:rPr lang="en-US"/>
              <a:t>Commercial - in - Confidence</a:t>
            </a:r>
            <a:endParaRPr lang="en-AU" dirty="0"/>
          </a:p>
        </p:txBody>
      </p:sp>
      <p:sp>
        <p:nvSpPr>
          <p:cNvPr id="4" name="Footer Placeholder 3"/>
          <p:cNvSpPr>
            <a:spLocks noGrp="1"/>
          </p:cNvSpPr>
          <p:nvPr>
            <p:ph type="ftr" sz="quarter" idx="11"/>
          </p:nvPr>
        </p:nvSpPr>
        <p:spPr/>
        <p:txBody>
          <a:bodyPr/>
          <a:lstStyle>
            <a:lvl1pPr>
              <a:defRPr/>
            </a:lvl1pPr>
          </a:lstStyle>
          <a:p>
            <a:r>
              <a:rPr lang="en-AU"/>
              <a:t>School/Department/Area</a:t>
            </a:r>
          </a:p>
        </p:txBody>
      </p:sp>
      <p:sp>
        <p:nvSpPr>
          <p:cNvPr id="5" name="Slide Number Placeholder 4"/>
          <p:cNvSpPr>
            <a:spLocks noGrp="1"/>
          </p:cNvSpPr>
          <p:nvPr>
            <p:ph type="sldNum" sz="quarter" idx="12"/>
          </p:nvPr>
        </p:nvSpPr>
        <p:spPr/>
        <p:txBody>
          <a:bodyPr/>
          <a:lstStyle>
            <a:lvl1pPr>
              <a:defRPr/>
            </a:lvl1pPr>
          </a:lstStyle>
          <a:p>
            <a:fld id="{CC7757E0-BF59-4ED4-BCF1-6D661BB1A3BA}" type="slidenum">
              <a:rPr lang="en-AU"/>
              <a:pPr/>
              <a:t>‹#›</a:t>
            </a:fld>
            <a:endParaRPr lang="en-AU"/>
          </a:p>
        </p:txBody>
      </p:sp>
    </p:spTree>
    <p:extLst>
      <p:ext uri="{BB962C8B-B14F-4D97-AF65-F5344CB8AC3E}">
        <p14:creationId xmlns:p14="http://schemas.microsoft.com/office/powerpoint/2010/main" val="288417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Commercial - in - Confidence</a:t>
            </a:r>
            <a:endParaRPr lang="en-AU" dirty="0"/>
          </a:p>
        </p:txBody>
      </p:sp>
      <p:sp>
        <p:nvSpPr>
          <p:cNvPr id="3" name="Footer Placeholder 2"/>
          <p:cNvSpPr>
            <a:spLocks noGrp="1"/>
          </p:cNvSpPr>
          <p:nvPr>
            <p:ph type="ftr" sz="quarter" idx="11"/>
          </p:nvPr>
        </p:nvSpPr>
        <p:spPr/>
        <p:txBody>
          <a:bodyPr/>
          <a:lstStyle>
            <a:lvl1pPr>
              <a:defRPr/>
            </a:lvl1pPr>
          </a:lstStyle>
          <a:p>
            <a:r>
              <a:rPr lang="en-AU"/>
              <a:t>School/Department/Area</a:t>
            </a:r>
          </a:p>
        </p:txBody>
      </p:sp>
      <p:sp>
        <p:nvSpPr>
          <p:cNvPr id="4" name="Slide Number Placeholder 3"/>
          <p:cNvSpPr>
            <a:spLocks noGrp="1"/>
          </p:cNvSpPr>
          <p:nvPr>
            <p:ph type="sldNum" sz="quarter" idx="12"/>
          </p:nvPr>
        </p:nvSpPr>
        <p:spPr/>
        <p:txBody>
          <a:bodyPr/>
          <a:lstStyle>
            <a:lvl1pPr>
              <a:defRPr/>
            </a:lvl1pPr>
          </a:lstStyle>
          <a:p>
            <a:fld id="{57A3260C-561C-4788-9A03-532898344428}" type="slidenum">
              <a:rPr lang="en-AU"/>
              <a:pPr/>
              <a:t>‹#›</a:t>
            </a:fld>
            <a:endParaRPr lang="en-AU"/>
          </a:p>
        </p:txBody>
      </p:sp>
    </p:spTree>
    <p:extLst>
      <p:ext uri="{BB962C8B-B14F-4D97-AF65-F5344CB8AC3E}">
        <p14:creationId xmlns:p14="http://schemas.microsoft.com/office/powerpoint/2010/main" val="159513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4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marL="317500" indent="-304800">
              <a:defRPr sz="3200"/>
            </a:lvl1pPr>
            <a:lvl2pPr marL="698500" indent="-317500">
              <a:defRPr sz="2800"/>
            </a:lvl2pPr>
            <a:lvl3pPr marL="952500" indent="-254000">
              <a:defRPr sz="2400"/>
            </a:lvl3pPr>
            <a:lvl4pPr marL="1282700" indent="-266700">
              <a:defRPr sz="2400"/>
            </a:lvl4pPr>
            <a:lvl5pPr marL="1536700" indent="-254000">
              <a:defRPr sz="2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Commercial - in - Confidence</a:t>
            </a:r>
            <a:endParaRPr lang="en-AU" dirty="0"/>
          </a:p>
        </p:txBody>
      </p:sp>
      <p:sp>
        <p:nvSpPr>
          <p:cNvPr id="6" name="Footer Placeholder 5"/>
          <p:cNvSpPr>
            <a:spLocks noGrp="1"/>
          </p:cNvSpPr>
          <p:nvPr>
            <p:ph type="ftr" sz="quarter" idx="11"/>
          </p:nvPr>
        </p:nvSpPr>
        <p:spPr/>
        <p:txBody>
          <a:bodyPr/>
          <a:lstStyle>
            <a:lvl1pPr>
              <a:defRPr/>
            </a:lvl1pPr>
          </a:lstStyle>
          <a:p>
            <a:r>
              <a:rPr lang="en-AU"/>
              <a:t>School/Department/Area</a:t>
            </a:r>
          </a:p>
        </p:txBody>
      </p:sp>
      <p:sp>
        <p:nvSpPr>
          <p:cNvPr id="7" name="Slide Number Placeholder 6"/>
          <p:cNvSpPr>
            <a:spLocks noGrp="1"/>
          </p:cNvSpPr>
          <p:nvPr>
            <p:ph type="sldNum" sz="quarter" idx="12"/>
          </p:nvPr>
        </p:nvSpPr>
        <p:spPr/>
        <p:txBody>
          <a:bodyPr/>
          <a:lstStyle>
            <a:lvl1pPr>
              <a:defRPr/>
            </a:lvl1pPr>
          </a:lstStyle>
          <a:p>
            <a:fld id="{210598A3-966A-4918-AD0D-95E07BBEDF44}" type="slidenum">
              <a:rPr lang="en-AU"/>
              <a:pPr/>
              <a:t>‹#›</a:t>
            </a:fld>
            <a:endParaRPr lang="en-AU"/>
          </a:p>
        </p:txBody>
      </p:sp>
    </p:spTree>
    <p:extLst>
      <p:ext uri="{BB962C8B-B14F-4D97-AF65-F5344CB8AC3E}">
        <p14:creationId xmlns:p14="http://schemas.microsoft.com/office/powerpoint/2010/main" val="395455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Commercial - in - Confidence</a:t>
            </a:r>
            <a:endParaRPr lang="en-AU" dirty="0"/>
          </a:p>
        </p:txBody>
      </p:sp>
      <p:sp>
        <p:nvSpPr>
          <p:cNvPr id="6" name="Footer Placeholder 5"/>
          <p:cNvSpPr>
            <a:spLocks noGrp="1"/>
          </p:cNvSpPr>
          <p:nvPr>
            <p:ph type="ftr" sz="quarter" idx="11"/>
          </p:nvPr>
        </p:nvSpPr>
        <p:spPr/>
        <p:txBody>
          <a:bodyPr/>
          <a:lstStyle>
            <a:lvl1pPr>
              <a:defRPr/>
            </a:lvl1pPr>
          </a:lstStyle>
          <a:p>
            <a:r>
              <a:rPr lang="en-AU"/>
              <a:t>School/Department/Area</a:t>
            </a:r>
          </a:p>
        </p:txBody>
      </p:sp>
      <p:sp>
        <p:nvSpPr>
          <p:cNvPr id="7" name="Slide Number Placeholder 6"/>
          <p:cNvSpPr>
            <a:spLocks noGrp="1"/>
          </p:cNvSpPr>
          <p:nvPr>
            <p:ph type="sldNum" sz="quarter" idx="12"/>
          </p:nvPr>
        </p:nvSpPr>
        <p:spPr/>
        <p:txBody>
          <a:bodyPr/>
          <a:lstStyle>
            <a:lvl1pPr>
              <a:defRPr/>
            </a:lvl1pPr>
          </a:lstStyle>
          <a:p>
            <a:fld id="{68FC16F3-011E-4B1B-B223-60D24FF3EEA7}" type="slidenum">
              <a:rPr lang="en-AU"/>
              <a:pPr/>
              <a:t>‹#›</a:t>
            </a:fld>
            <a:endParaRPr lang="en-AU"/>
          </a:p>
        </p:txBody>
      </p:sp>
    </p:spTree>
    <p:extLst>
      <p:ext uri="{BB962C8B-B14F-4D97-AF65-F5344CB8AC3E}">
        <p14:creationId xmlns:p14="http://schemas.microsoft.com/office/powerpoint/2010/main" val="2179758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093" name="Picture 21" descr="core foot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title"/>
          </p:nvPr>
        </p:nvSpPr>
        <p:spPr bwMode="auto">
          <a:xfrm>
            <a:off x="381000" y="274638"/>
            <a:ext cx="822960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t>Click to edit Header 1</a:t>
            </a:r>
          </a:p>
        </p:txBody>
      </p:sp>
      <p:sp>
        <p:nvSpPr>
          <p:cNvPr id="3075" name="Rectangle 3"/>
          <p:cNvSpPr>
            <a:spLocks noGrp="1" noChangeArrowheads="1"/>
          </p:cNvSpPr>
          <p:nvPr>
            <p:ph type="body" idx="1"/>
          </p:nvPr>
        </p:nvSpPr>
        <p:spPr bwMode="auto">
          <a:xfrm>
            <a:off x="381000" y="1300163"/>
            <a:ext cx="8229600" cy="486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076" name="Rectangle 4"/>
          <p:cNvSpPr>
            <a:spLocks noGrp="1" noChangeArrowheads="1"/>
          </p:cNvSpPr>
          <p:nvPr>
            <p:ph type="dt" sz="half" idx="2"/>
          </p:nvPr>
        </p:nvSpPr>
        <p:spPr bwMode="auto">
          <a:xfrm>
            <a:off x="444500" y="6565900"/>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fontAlgn="base">
              <a:defRPr sz="1100"/>
            </a:lvl1pPr>
          </a:lstStyle>
          <a:p>
            <a:r>
              <a:rPr lang="en-US"/>
              <a:t>Commercial - in - Confidence</a:t>
            </a:r>
            <a:endParaRPr lang="en-AU" dirty="0"/>
          </a:p>
        </p:txBody>
      </p:sp>
      <p:sp>
        <p:nvSpPr>
          <p:cNvPr id="3091" name="Rectangle 19"/>
          <p:cNvSpPr>
            <a:spLocks noGrp="1" noChangeArrowheads="1"/>
          </p:cNvSpPr>
          <p:nvPr>
            <p:ph type="ftr" sz="quarter" idx="3"/>
          </p:nvPr>
        </p:nvSpPr>
        <p:spPr bwMode="auto">
          <a:xfrm>
            <a:off x="2611438" y="6575425"/>
            <a:ext cx="38322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fontAlgn="base">
              <a:defRPr sz="1100"/>
            </a:lvl1pPr>
          </a:lstStyle>
          <a:p>
            <a:r>
              <a:rPr lang="en-AU"/>
              <a:t>School/Department/Area</a:t>
            </a:r>
          </a:p>
        </p:txBody>
      </p:sp>
      <p:sp>
        <p:nvSpPr>
          <p:cNvPr id="3092" name="Rectangle 20"/>
          <p:cNvSpPr>
            <a:spLocks noGrp="1" noChangeArrowheads="1"/>
          </p:cNvSpPr>
          <p:nvPr>
            <p:ph type="sldNum" sz="quarter" idx="4"/>
          </p:nvPr>
        </p:nvSpPr>
        <p:spPr bwMode="auto">
          <a:xfrm>
            <a:off x="6523038" y="6578600"/>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fontAlgn="base">
              <a:defRPr sz="1100"/>
            </a:lvl1pPr>
          </a:lstStyle>
          <a:p>
            <a:fld id="{3E797547-ED13-4880-A11D-AEF26250BEE6}" type="slidenum">
              <a:rPr lang="en-AU"/>
              <a:pPr/>
              <a:t>‹#›</a:t>
            </a:fld>
            <a:endParaRPr lang="en-AU"/>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p:txStyles>
    <p:titleStyle>
      <a:lvl1pPr algn="l" rtl="0" eaLnBrk="1" fontAlgn="base" hangingPunct="1">
        <a:spcBef>
          <a:spcPct val="0"/>
        </a:spcBef>
        <a:spcAft>
          <a:spcPct val="0"/>
        </a:spcAft>
        <a:defRPr sz="3200">
          <a:solidFill>
            <a:srgbClr val="EE3224"/>
          </a:solidFill>
          <a:latin typeface="+mj-lt"/>
          <a:ea typeface="+mj-ea"/>
          <a:cs typeface="+mj-cs"/>
        </a:defRPr>
      </a:lvl1pPr>
      <a:lvl2pPr algn="l" rtl="0" eaLnBrk="1" fontAlgn="base" hangingPunct="1">
        <a:spcBef>
          <a:spcPct val="0"/>
        </a:spcBef>
        <a:spcAft>
          <a:spcPct val="0"/>
        </a:spcAft>
        <a:defRPr sz="2500">
          <a:solidFill>
            <a:srgbClr val="EE3224"/>
          </a:solidFill>
          <a:latin typeface="Arial" charset="0"/>
          <a:cs typeface="Arial" charset="0"/>
        </a:defRPr>
      </a:lvl2pPr>
      <a:lvl3pPr algn="l" rtl="0" eaLnBrk="1" fontAlgn="base" hangingPunct="1">
        <a:spcBef>
          <a:spcPct val="0"/>
        </a:spcBef>
        <a:spcAft>
          <a:spcPct val="0"/>
        </a:spcAft>
        <a:defRPr sz="2500">
          <a:solidFill>
            <a:srgbClr val="EE3224"/>
          </a:solidFill>
          <a:latin typeface="Arial" charset="0"/>
          <a:cs typeface="Arial" charset="0"/>
        </a:defRPr>
      </a:lvl3pPr>
      <a:lvl4pPr algn="l" rtl="0" eaLnBrk="1" fontAlgn="base" hangingPunct="1">
        <a:spcBef>
          <a:spcPct val="0"/>
        </a:spcBef>
        <a:spcAft>
          <a:spcPct val="0"/>
        </a:spcAft>
        <a:defRPr sz="2500">
          <a:solidFill>
            <a:srgbClr val="EE3224"/>
          </a:solidFill>
          <a:latin typeface="Arial" charset="0"/>
          <a:cs typeface="Arial" charset="0"/>
        </a:defRPr>
      </a:lvl4pPr>
      <a:lvl5pPr algn="l" rtl="0" eaLnBrk="1" fontAlgn="base" hangingPunct="1">
        <a:spcBef>
          <a:spcPct val="0"/>
        </a:spcBef>
        <a:spcAft>
          <a:spcPct val="0"/>
        </a:spcAft>
        <a:defRPr sz="2500">
          <a:solidFill>
            <a:srgbClr val="EE3224"/>
          </a:solidFill>
          <a:latin typeface="Arial" charset="0"/>
          <a:cs typeface="Arial" charset="0"/>
        </a:defRPr>
      </a:lvl5pPr>
      <a:lvl6pPr marL="457200" algn="l" rtl="0" eaLnBrk="1" fontAlgn="base" hangingPunct="1">
        <a:spcBef>
          <a:spcPct val="0"/>
        </a:spcBef>
        <a:spcAft>
          <a:spcPct val="0"/>
        </a:spcAft>
        <a:defRPr sz="2500">
          <a:solidFill>
            <a:srgbClr val="EE3224"/>
          </a:solidFill>
          <a:latin typeface="Arial" charset="0"/>
          <a:cs typeface="Arial" charset="0"/>
        </a:defRPr>
      </a:lvl6pPr>
      <a:lvl7pPr marL="914400" algn="l" rtl="0" eaLnBrk="1" fontAlgn="base" hangingPunct="1">
        <a:spcBef>
          <a:spcPct val="0"/>
        </a:spcBef>
        <a:spcAft>
          <a:spcPct val="0"/>
        </a:spcAft>
        <a:defRPr sz="2500">
          <a:solidFill>
            <a:srgbClr val="EE3224"/>
          </a:solidFill>
          <a:latin typeface="Arial" charset="0"/>
          <a:cs typeface="Arial" charset="0"/>
        </a:defRPr>
      </a:lvl7pPr>
      <a:lvl8pPr marL="1371600" algn="l" rtl="0" eaLnBrk="1" fontAlgn="base" hangingPunct="1">
        <a:spcBef>
          <a:spcPct val="0"/>
        </a:spcBef>
        <a:spcAft>
          <a:spcPct val="0"/>
        </a:spcAft>
        <a:defRPr sz="2500">
          <a:solidFill>
            <a:srgbClr val="EE3224"/>
          </a:solidFill>
          <a:latin typeface="Arial" charset="0"/>
          <a:cs typeface="Arial" charset="0"/>
        </a:defRPr>
      </a:lvl8pPr>
      <a:lvl9pPr marL="1828800" algn="l" rtl="0" eaLnBrk="1" fontAlgn="base" hangingPunct="1">
        <a:spcBef>
          <a:spcPct val="0"/>
        </a:spcBef>
        <a:spcAft>
          <a:spcPct val="0"/>
        </a:spcAft>
        <a:defRPr sz="2500">
          <a:solidFill>
            <a:srgbClr val="EE3224"/>
          </a:solidFill>
          <a:latin typeface="Arial" charset="0"/>
          <a:cs typeface="Arial" charset="0"/>
        </a:defRPr>
      </a:lvl9pPr>
    </p:titleStyle>
    <p:bodyStyle>
      <a:lvl1pPr marL="317500" indent="-304800" algn="l" rtl="0" eaLnBrk="1" fontAlgn="base" hangingPunct="1">
        <a:spcBef>
          <a:spcPct val="50000"/>
        </a:spcBef>
        <a:spcAft>
          <a:spcPct val="0"/>
        </a:spcAft>
        <a:buClr>
          <a:srgbClr val="887E6E"/>
        </a:buClr>
        <a:buChar char="•"/>
        <a:defRPr sz="2800">
          <a:solidFill>
            <a:schemeClr val="tx1"/>
          </a:solidFill>
          <a:latin typeface="+mn-lt"/>
          <a:ea typeface="+mn-ea"/>
          <a:cs typeface="+mn-cs"/>
        </a:defRPr>
      </a:lvl1pPr>
      <a:lvl2pPr marL="635000" indent="-3175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2pPr>
      <a:lvl3pPr marL="10160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3pPr>
      <a:lvl4pPr marL="1333500" indent="-317500" algn="l" rtl="0" eaLnBrk="1" fontAlgn="base" hangingPunct="1">
        <a:spcBef>
          <a:spcPct val="25000"/>
        </a:spcBef>
        <a:spcAft>
          <a:spcPct val="0"/>
        </a:spcAft>
        <a:buClr>
          <a:srgbClr val="887E6E"/>
        </a:buClr>
        <a:buChar char="–"/>
        <a:defRPr sz="2400">
          <a:solidFill>
            <a:schemeClr val="tx1"/>
          </a:solidFill>
          <a:latin typeface="+mn-lt"/>
          <a:cs typeface="+mn-cs"/>
        </a:defRPr>
      </a:lvl4pPr>
      <a:lvl5pPr marL="17145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5pPr>
      <a:lvl6pPr marL="18478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1" descr="core foot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381000" y="274638"/>
            <a:ext cx="822960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t>Click to edit Header 1</a:t>
            </a:r>
          </a:p>
        </p:txBody>
      </p:sp>
      <p:sp>
        <p:nvSpPr>
          <p:cNvPr id="1028" name="Rectangle 3"/>
          <p:cNvSpPr>
            <a:spLocks noGrp="1" noChangeArrowheads="1"/>
          </p:cNvSpPr>
          <p:nvPr>
            <p:ph type="body" idx="1"/>
          </p:nvPr>
        </p:nvSpPr>
        <p:spPr bwMode="auto">
          <a:xfrm>
            <a:off x="381000" y="1300163"/>
            <a:ext cx="8229600" cy="486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076" name="Rectangle 4"/>
          <p:cNvSpPr>
            <a:spLocks noGrp="1" noChangeArrowheads="1"/>
          </p:cNvSpPr>
          <p:nvPr>
            <p:ph type="dt" sz="half" idx="2"/>
          </p:nvPr>
        </p:nvSpPr>
        <p:spPr bwMode="auto">
          <a:xfrm>
            <a:off x="444500" y="6565900"/>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fontAlgn="base">
              <a:defRPr sz="1100"/>
            </a:lvl1pPr>
          </a:lstStyle>
          <a:p>
            <a:pPr>
              <a:defRPr/>
            </a:pPr>
            <a:r>
              <a:rPr lang="en-US">
                <a:solidFill>
                  <a:srgbClr val="FFFFFF"/>
                </a:solidFill>
              </a:rPr>
              <a:t>RMIT University©2015 </a:t>
            </a:r>
            <a:endParaRPr lang="en-AU">
              <a:solidFill>
                <a:srgbClr val="FFFFFF"/>
              </a:solidFill>
            </a:endParaRPr>
          </a:p>
        </p:txBody>
      </p:sp>
      <p:sp>
        <p:nvSpPr>
          <p:cNvPr id="3091" name="Rectangle 19"/>
          <p:cNvSpPr>
            <a:spLocks noGrp="1" noChangeArrowheads="1"/>
          </p:cNvSpPr>
          <p:nvPr>
            <p:ph type="ftr" sz="quarter" idx="3"/>
          </p:nvPr>
        </p:nvSpPr>
        <p:spPr bwMode="auto">
          <a:xfrm>
            <a:off x="2611438" y="6575425"/>
            <a:ext cx="38322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fontAlgn="base">
              <a:defRPr sz="1100"/>
            </a:lvl1pPr>
          </a:lstStyle>
          <a:p>
            <a:pPr>
              <a:defRPr/>
            </a:pPr>
            <a:r>
              <a:rPr lang="en-AU">
                <a:solidFill>
                  <a:srgbClr val="FFFFFF"/>
                </a:solidFill>
              </a:rPr>
              <a:t>SAMME</a:t>
            </a:r>
          </a:p>
        </p:txBody>
      </p:sp>
      <p:sp>
        <p:nvSpPr>
          <p:cNvPr id="3092" name="Rectangle 20"/>
          <p:cNvSpPr>
            <a:spLocks noGrp="1" noChangeArrowheads="1"/>
          </p:cNvSpPr>
          <p:nvPr>
            <p:ph type="sldNum" sz="quarter" idx="4"/>
          </p:nvPr>
        </p:nvSpPr>
        <p:spPr bwMode="auto">
          <a:xfrm>
            <a:off x="6523038" y="6578600"/>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fontAlgn="base">
              <a:defRPr sz="1100"/>
            </a:lvl1pPr>
          </a:lstStyle>
          <a:p>
            <a:pPr>
              <a:defRPr/>
            </a:pPr>
            <a:fld id="{79C0FF91-2812-4C4E-87CF-28FF58CCA3CA}"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0397569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rtl="0" eaLnBrk="0" fontAlgn="base" hangingPunct="0">
        <a:spcBef>
          <a:spcPct val="0"/>
        </a:spcBef>
        <a:spcAft>
          <a:spcPct val="0"/>
        </a:spcAft>
        <a:defRPr sz="2500">
          <a:solidFill>
            <a:srgbClr val="EE3224"/>
          </a:solidFill>
          <a:latin typeface="+mj-lt"/>
          <a:ea typeface="+mj-ea"/>
          <a:cs typeface="+mj-cs"/>
        </a:defRPr>
      </a:lvl1pPr>
      <a:lvl2pPr algn="l" rtl="0" eaLnBrk="0" fontAlgn="base" hangingPunct="0">
        <a:spcBef>
          <a:spcPct val="0"/>
        </a:spcBef>
        <a:spcAft>
          <a:spcPct val="0"/>
        </a:spcAft>
        <a:defRPr sz="2500">
          <a:solidFill>
            <a:srgbClr val="EE3224"/>
          </a:solidFill>
          <a:latin typeface="Arial" charset="0"/>
          <a:cs typeface="Arial" charset="0"/>
        </a:defRPr>
      </a:lvl2pPr>
      <a:lvl3pPr algn="l" rtl="0" eaLnBrk="0" fontAlgn="base" hangingPunct="0">
        <a:spcBef>
          <a:spcPct val="0"/>
        </a:spcBef>
        <a:spcAft>
          <a:spcPct val="0"/>
        </a:spcAft>
        <a:defRPr sz="2500">
          <a:solidFill>
            <a:srgbClr val="EE3224"/>
          </a:solidFill>
          <a:latin typeface="Arial" charset="0"/>
          <a:cs typeface="Arial" charset="0"/>
        </a:defRPr>
      </a:lvl3pPr>
      <a:lvl4pPr algn="l" rtl="0" eaLnBrk="0" fontAlgn="base" hangingPunct="0">
        <a:spcBef>
          <a:spcPct val="0"/>
        </a:spcBef>
        <a:spcAft>
          <a:spcPct val="0"/>
        </a:spcAft>
        <a:defRPr sz="2500">
          <a:solidFill>
            <a:srgbClr val="EE3224"/>
          </a:solidFill>
          <a:latin typeface="Arial" charset="0"/>
          <a:cs typeface="Arial" charset="0"/>
        </a:defRPr>
      </a:lvl4pPr>
      <a:lvl5pPr algn="l" rtl="0" eaLnBrk="0" fontAlgn="base" hangingPunct="0">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p:titleStyle>
    <p:bodyStyle>
      <a:lvl1pPr marL="180975" indent="-180975" algn="l" rtl="0" eaLnBrk="0" fontAlgn="base" hangingPunct="0">
        <a:spcBef>
          <a:spcPct val="50000"/>
        </a:spcBef>
        <a:spcAft>
          <a:spcPct val="0"/>
        </a:spcAft>
        <a:buClr>
          <a:srgbClr val="887E6E"/>
        </a:buClr>
        <a:buChar char="•"/>
        <a:defRPr>
          <a:solidFill>
            <a:schemeClr val="tx1"/>
          </a:solidFill>
          <a:latin typeface="+mn-lt"/>
          <a:ea typeface="+mn-ea"/>
          <a:cs typeface="+mn-cs"/>
        </a:defRPr>
      </a:lvl1pPr>
      <a:lvl2pPr marL="485775" indent="-161925" algn="l" rtl="0" eaLnBrk="0" fontAlgn="base" hangingPunct="0">
        <a:spcBef>
          <a:spcPct val="25000"/>
        </a:spcBef>
        <a:spcAft>
          <a:spcPct val="0"/>
        </a:spcAft>
        <a:buClr>
          <a:srgbClr val="887E6E"/>
        </a:buClr>
        <a:buFont typeface="Arial" charset="0"/>
        <a:buChar char="–"/>
        <a:defRPr>
          <a:solidFill>
            <a:schemeClr val="tx1"/>
          </a:solidFill>
          <a:latin typeface="+mn-lt"/>
          <a:cs typeface="+mn-cs"/>
        </a:defRPr>
      </a:lvl2pPr>
      <a:lvl3pPr marL="795338" indent="-161925" algn="l" rtl="0" eaLnBrk="0" fontAlgn="base" hangingPunct="0">
        <a:spcBef>
          <a:spcPct val="25000"/>
        </a:spcBef>
        <a:spcAft>
          <a:spcPct val="0"/>
        </a:spcAft>
        <a:buClr>
          <a:srgbClr val="887E6E"/>
        </a:buClr>
        <a:buFont typeface="Arial" charset="0"/>
        <a:buChar char="–"/>
        <a:defRPr>
          <a:solidFill>
            <a:schemeClr val="tx1"/>
          </a:solidFill>
          <a:latin typeface="+mn-lt"/>
          <a:cs typeface="+mn-cs"/>
        </a:defRPr>
      </a:lvl3pPr>
      <a:lvl4pPr marL="1090613" indent="-166688" algn="l" rtl="0" eaLnBrk="0" fontAlgn="base" hangingPunct="0">
        <a:spcBef>
          <a:spcPct val="25000"/>
        </a:spcBef>
        <a:spcAft>
          <a:spcPct val="0"/>
        </a:spcAft>
        <a:buClr>
          <a:srgbClr val="887E6E"/>
        </a:buClr>
        <a:buChar char="–"/>
        <a:defRPr>
          <a:solidFill>
            <a:schemeClr val="tx1"/>
          </a:solidFill>
          <a:latin typeface="+mn-lt"/>
          <a:cs typeface="+mn-cs"/>
        </a:defRPr>
      </a:lvl4pPr>
      <a:lvl5pPr marL="1390650" indent="-171450" algn="l" rtl="0" eaLnBrk="0" fontAlgn="base" hangingPunct="0">
        <a:spcBef>
          <a:spcPct val="25000"/>
        </a:spcBef>
        <a:spcAft>
          <a:spcPct val="0"/>
        </a:spcAft>
        <a:buClr>
          <a:srgbClr val="887E6E"/>
        </a:buClr>
        <a:buFont typeface="Arial" charset="0"/>
        <a:buChar char="–"/>
        <a:defRPr>
          <a:solidFill>
            <a:schemeClr val="tx1"/>
          </a:solidFill>
          <a:latin typeface="+mn-lt"/>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evpolicy.org/five-trends-for-the-future-of-development2011042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VwsusVukik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images.com/photo/bullseye-131537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www.youtube.com/watch?v=hO8MwBZl-Vc"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ieeexplore.ieee.org/iel3/6/7047/00284787.pdf?arnumber=284787"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images.com/photo/puzzle-1-1161337"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Interchange_(road)" TargetMode="External"/><Relationship Id="rId5" Type="http://schemas.openxmlformats.org/officeDocument/2006/relationships/hyperlink" Target="https://www.trekkingteamgroup.com/blog/the-great-himalayan-trail-" TargetMode="Externa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916832"/>
            <a:ext cx="9144001" cy="1295400"/>
          </a:xfrm>
        </p:spPr>
        <p:txBody>
          <a:bodyPr/>
          <a:lstStyle/>
          <a:p>
            <a:pPr algn="ctr"/>
            <a:r>
              <a:rPr lang="en-AU" sz="3600" dirty="0"/>
              <a:t>Innovation and Technology Management</a:t>
            </a:r>
            <a:br>
              <a:rPr lang="en-AU" sz="3600" dirty="0"/>
            </a:br>
            <a:endParaRPr lang="en-AU" sz="3600" dirty="0"/>
          </a:p>
        </p:txBody>
      </p:sp>
      <p:sp>
        <p:nvSpPr>
          <p:cNvPr id="3" name="Subtitle 2"/>
          <p:cNvSpPr>
            <a:spLocks noGrp="1"/>
          </p:cNvSpPr>
          <p:nvPr>
            <p:ph type="subTitle" idx="1"/>
          </p:nvPr>
        </p:nvSpPr>
        <p:spPr>
          <a:xfrm>
            <a:off x="0" y="3717032"/>
            <a:ext cx="9396536" cy="503237"/>
          </a:xfrm>
        </p:spPr>
        <p:txBody>
          <a:bodyPr/>
          <a:lstStyle/>
          <a:p>
            <a:pPr algn="ctr"/>
            <a:r>
              <a:rPr lang="en-AU" sz="3200" dirty="0"/>
              <a:t>OENG1115</a:t>
            </a:r>
            <a:endParaRPr lang="en-AU" dirty="0"/>
          </a:p>
          <a:p>
            <a:pPr algn="ctr"/>
            <a:r>
              <a:rPr lang="en-AU" sz="2800" dirty="0"/>
              <a:t>Lecture 3</a:t>
            </a:r>
          </a:p>
        </p:txBody>
      </p:sp>
    </p:spTree>
    <p:extLst>
      <p:ext uri="{BB962C8B-B14F-4D97-AF65-F5344CB8AC3E}">
        <p14:creationId xmlns:p14="http://schemas.microsoft.com/office/powerpoint/2010/main" val="46763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AA31-79D7-4D4F-9B53-E1205D22B480}"/>
              </a:ext>
            </a:extLst>
          </p:cNvPr>
          <p:cNvSpPr>
            <a:spLocks noGrp="1"/>
          </p:cNvSpPr>
          <p:nvPr>
            <p:ph type="title"/>
          </p:nvPr>
        </p:nvSpPr>
        <p:spPr/>
        <p:txBody>
          <a:bodyPr/>
          <a:lstStyle/>
          <a:p>
            <a:r>
              <a:rPr lang="en-AU" dirty="0"/>
              <a:t>1. Setting Horizons</a:t>
            </a:r>
          </a:p>
        </p:txBody>
      </p:sp>
      <p:sp>
        <p:nvSpPr>
          <p:cNvPr id="5" name="Slide Number Placeholder 4">
            <a:extLst>
              <a:ext uri="{FF2B5EF4-FFF2-40B4-BE49-F238E27FC236}">
                <a16:creationId xmlns:a16="http://schemas.microsoft.com/office/drawing/2014/main" id="{1AA1EF46-5228-41C7-918D-EC25782F5F7B}"/>
              </a:ext>
            </a:extLst>
          </p:cNvPr>
          <p:cNvSpPr>
            <a:spLocks noGrp="1"/>
          </p:cNvSpPr>
          <p:nvPr>
            <p:ph type="sldNum" sz="quarter" idx="12"/>
          </p:nvPr>
        </p:nvSpPr>
        <p:spPr/>
        <p:txBody>
          <a:bodyPr/>
          <a:lstStyle/>
          <a:p>
            <a:fld id="{0ACF9C41-1226-42B2-BE2B-0B6734D0EB0C}" type="slidenum">
              <a:rPr lang="en-AU" smtClean="0"/>
              <a:pPr/>
              <a:t>10</a:t>
            </a:fld>
            <a:endParaRPr lang="en-AU"/>
          </a:p>
        </p:txBody>
      </p:sp>
      <p:pic>
        <p:nvPicPr>
          <p:cNvPr id="3074" name="Picture 2" descr="Over the horizon: 5 trends for the future of development ...">
            <a:extLst>
              <a:ext uri="{FF2B5EF4-FFF2-40B4-BE49-F238E27FC236}">
                <a16:creationId xmlns:a16="http://schemas.microsoft.com/office/drawing/2014/main" id="{9586DA26-D3EC-43B2-B751-189F9AF79D9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108167" y="996156"/>
            <a:ext cx="6487582" cy="4865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BA2AF6-4308-47B5-A942-715A183BA70D}"/>
              </a:ext>
            </a:extLst>
          </p:cNvPr>
          <p:cNvSpPr txBox="1"/>
          <p:nvPr/>
        </p:nvSpPr>
        <p:spPr>
          <a:xfrm>
            <a:off x="1475656" y="6563439"/>
            <a:ext cx="4251485" cy="246221"/>
          </a:xfrm>
          <a:prstGeom prst="rect">
            <a:avLst/>
          </a:prstGeom>
          <a:noFill/>
        </p:spPr>
        <p:txBody>
          <a:bodyPr wrap="none" rtlCol="0">
            <a:spAutoFit/>
          </a:bodyPr>
          <a:lstStyle/>
          <a:p>
            <a:r>
              <a:rPr lang="en-AU">
                <a:hlinkClick r:id="rId4"/>
              </a:rPr>
              <a:t>https://devpolicy.org/five-trends-for-the-future-of-development20110420/</a:t>
            </a:r>
            <a:endParaRPr lang="en-AU" dirty="0"/>
          </a:p>
        </p:txBody>
      </p:sp>
      <p:sp>
        <p:nvSpPr>
          <p:cNvPr id="6" name="TextBox 5">
            <a:extLst>
              <a:ext uri="{FF2B5EF4-FFF2-40B4-BE49-F238E27FC236}">
                <a16:creationId xmlns:a16="http://schemas.microsoft.com/office/drawing/2014/main" id="{2565F0D0-EC8C-44B8-BC4F-13C1D329D318}"/>
              </a:ext>
            </a:extLst>
          </p:cNvPr>
          <p:cNvSpPr txBox="1"/>
          <p:nvPr/>
        </p:nvSpPr>
        <p:spPr>
          <a:xfrm>
            <a:off x="377051" y="6563438"/>
            <a:ext cx="979755" cy="246221"/>
          </a:xfrm>
          <a:prstGeom prst="rect">
            <a:avLst/>
          </a:prstGeom>
          <a:noFill/>
        </p:spPr>
        <p:txBody>
          <a:bodyPr wrap="none" rtlCol="0">
            <a:spAutoFit/>
          </a:bodyPr>
          <a:lstStyle/>
          <a:p>
            <a:r>
              <a:rPr lang="en-AU" dirty="0">
                <a:solidFill>
                  <a:schemeClr val="tx1"/>
                </a:solidFill>
              </a:rPr>
              <a:t>Images Credit</a:t>
            </a:r>
          </a:p>
        </p:txBody>
      </p:sp>
    </p:spTree>
    <p:extLst>
      <p:ext uri="{BB962C8B-B14F-4D97-AF65-F5344CB8AC3E}">
        <p14:creationId xmlns:p14="http://schemas.microsoft.com/office/powerpoint/2010/main" val="3011645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Future Business </a:t>
            </a:r>
          </a:p>
        </p:txBody>
      </p:sp>
      <p:sp>
        <p:nvSpPr>
          <p:cNvPr id="3" name="Content Placeholder 2"/>
          <p:cNvSpPr>
            <a:spLocks noGrp="1"/>
          </p:cNvSpPr>
          <p:nvPr>
            <p:ph idx="1"/>
          </p:nvPr>
        </p:nvSpPr>
        <p:spPr>
          <a:xfrm>
            <a:off x="381000" y="980729"/>
            <a:ext cx="4695056" cy="1728192"/>
          </a:xfrm>
        </p:spPr>
        <p:txBody>
          <a:bodyPr/>
          <a:lstStyle/>
          <a:p>
            <a:r>
              <a:rPr lang="en-AU" sz="2000" dirty="0"/>
              <a:t>Understanding the future business</a:t>
            </a:r>
          </a:p>
          <a:p>
            <a:r>
              <a:rPr lang="en-AU" sz="2000" dirty="0"/>
              <a:t>What industry sector/s do we want to be active in the future ?</a:t>
            </a:r>
          </a:p>
          <a:p>
            <a:r>
              <a:rPr lang="en-AU" sz="2000" dirty="0"/>
              <a:t>How will we compete?</a:t>
            </a:r>
          </a:p>
        </p:txBody>
      </p:sp>
      <p:sp>
        <p:nvSpPr>
          <p:cNvPr id="5" name="Slide Number Placeholder 4"/>
          <p:cNvSpPr>
            <a:spLocks noGrp="1"/>
          </p:cNvSpPr>
          <p:nvPr>
            <p:ph type="sldNum" sz="quarter" idx="12"/>
          </p:nvPr>
        </p:nvSpPr>
        <p:spPr/>
        <p:txBody>
          <a:bodyPr/>
          <a:lstStyle/>
          <a:p>
            <a:fld id="{0ACF9C41-1226-42B2-BE2B-0B6734D0EB0C}" type="slidenum">
              <a:rPr lang="en-AU" smtClean="0"/>
              <a:pPr/>
              <a:t>11</a:t>
            </a:fld>
            <a:endParaRPr lang="en-AU"/>
          </a:p>
        </p:txBody>
      </p:sp>
      <p:sp>
        <p:nvSpPr>
          <p:cNvPr id="6" name="TextBox 5"/>
          <p:cNvSpPr txBox="1"/>
          <p:nvPr/>
        </p:nvSpPr>
        <p:spPr>
          <a:xfrm>
            <a:off x="683568" y="2783263"/>
            <a:ext cx="6840760" cy="3785652"/>
          </a:xfrm>
          <a:prstGeom prst="rect">
            <a:avLst/>
          </a:prstGeom>
          <a:noFill/>
        </p:spPr>
        <p:txBody>
          <a:bodyPr wrap="square" rtlCol="0">
            <a:spAutoFit/>
          </a:bodyPr>
          <a:lstStyle/>
          <a:p>
            <a:r>
              <a:rPr lang="en-AU" sz="2000" dirty="0">
                <a:solidFill>
                  <a:schemeClr val="tx1"/>
                </a:solidFill>
              </a:rPr>
              <a:t>Example: </a:t>
            </a:r>
          </a:p>
          <a:p>
            <a:r>
              <a:rPr lang="en-AU" sz="2000" dirty="0">
                <a:solidFill>
                  <a:schemeClr val="tx1"/>
                </a:solidFill>
              </a:rPr>
              <a:t>Diversification of the Australian automotive supply chain post closure of assembly </a:t>
            </a:r>
          </a:p>
          <a:p>
            <a:endParaRPr lang="en-AU" sz="2000" dirty="0">
              <a:solidFill>
                <a:schemeClr val="tx1"/>
              </a:solidFill>
            </a:endParaRPr>
          </a:p>
          <a:p>
            <a:r>
              <a:rPr lang="en-AU" sz="2000" dirty="0">
                <a:solidFill>
                  <a:schemeClr val="tx1"/>
                </a:solidFill>
              </a:rPr>
              <a:t>Diversification requires:</a:t>
            </a:r>
          </a:p>
          <a:p>
            <a:pPr marL="342900" indent="-342900">
              <a:buFont typeface="Arial" pitchFamily="34" charset="0"/>
              <a:buChar char="•"/>
            </a:pPr>
            <a:r>
              <a:rPr lang="en-AU" sz="2000" dirty="0">
                <a:solidFill>
                  <a:schemeClr val="tx1"/>
                </a:solidFill>
              </a:rPr>
              <a:t>Innovative culture</a:t>
            </a:r>
          </a:p>
          <a:p>
            <a:pPr marL="342900" indent="-342900">
              <a:buFont typeface="Arial" pitchFamily="34" charset="0"/>
              <a:buChar char="•"/>
            </a:pPr>
            <a:r>
              <a:rPr lang="en-AU" sz="2000" dirty="0">
                <a:solidFill>
                  <a:schemeClr val="tx1"/>
                </a:solidFill>
              </a:rPr>
              <a:t>Agility</a:t>
            </a:r>
          </a:p>
          <a:p>
            <a:pPr marL="342900" indent="-342900">
              <a:buFont typeface="Arial" pitchFamily="34" charset="0"/>
              <a:buChar char="•"/>
            </a:pPr>
            <a:r>
              <a:rPr lang="en-AU" sz="2000" dirty="0">
                <a:solidFill>
                  <a:schemeClr val="tx1"/>
                </a:solidFill>
              </a:rPr>
              <a:t>New skills</a:t>
            </a:r>
          </a:p>
          <a:p>
            <a:pPr marL="342900" indent="-342900">
              <a:buFont typeface="Arial" pitchFamily="34" charset="0"/>
              <a:buChar char="•"/>
            </a:pPr>
            <a:r>
              <a:rPr lang="en-AU" sz="2000" dirty="0">
                <a:solidFill>
                  <a:schemeClr val="tx1"/>
                </a:solidFill>
              </a:rPr>
              <a:t>New technologies</a:t>
            </a:r>
          </a:p>
          <a:p>
            <a:pPr marL="342900" indent="-342900">
              <a:buFont typeface="Arial" pitchFamily="34" charset="0"/>
              <a:buChar char="•"/>
            </a:pPr>
            <a:r>
              <a:rPr lang="en-AU" sz="2000" dirty="0">
                <a:solidFill>
                  <a:schemeClr val="tx1"/>
                </a:solidFill>
              </a:rPr>
              <a:t>New business models </a:t>
            </a:r>
          </a:p>
          <a:p>
            <a:pPr marL="342900" indent="-342900">
              <a:buFont typeface="Arial" pitchFamily="34" charset="0"/>
              <a:buChar char="•"/>
            </a:pPr>
            <a:r>
              <a:rPr lang="en-AU" sz="2000" dirty="0">
                <a:solidFill>
                  <a:schemeClr val="tx1"/>
                </a:solidFill>
              </a:rPr>
              <a:t>Capital</a:t>
            </a:r>
          </a:p>
          <a:p>
            <a:pPr marL="342900" indent="-342900">
              <a:buFont typeface="Arial" pitchFamily="34" charset="0"/>
              <a:buChar char="•"/>
            </a:pPr>
            <a:r>
              <a:rPr lang="en-AU" sz="2000" dirty="0">
                <a:solidFill>
                  <a:schemeClr val="tx1"/>
                </a:solidFill>
              </a:rPr>
              <a:t>Markets</a:t>
            </a:r>
          </a:p>
        </p:txBody>
      </p:sp>
      <p:pic>
        <p:nvPicPr>
          <p:cNvPr id="4098" name="Picture 2" descr="Ford closes its Australian factories after more than 90 years of ...">
            <a:extLst>
              <a:ext uri="{FF2B5EF4-FFF2-40B4-BE49-F238E27FC236}">
                <a16:creationId xmlns:a16="http://schemas.microsoft.com/office/drawing/2014/main" id="{B39D959A-0AF2-46BE-A896-4BAD8EF7B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657483"/>
            <a:ext cx="3721329" cy="2093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C86C9-71BF-44AC-BCF7-3E809C1A3475}"/>
              </a:ext>
            </a:extLst>
          </p:cNvPr>
          <p:cNvSpPr txBox="1"/>
          <p:nvPr/>
        </p:nvSpPr>
        <p:spPr>
          <a:xfrm>
            <a:off x="213750" y="6548050"/>
            <a:ext cx="7757252" cy="276999"/>
          </a:xfrm>
          <a:prstGeom prst="rect">
            <a:avLst/>
          </a:prstGeom>
          <a:noFill/>
        </p:spPr>
        <p:txBody>
          <a:bodyPr wrap="none" rtlCol="0">
            <a:spAutoFit/>
          </a:bodyPr>
          <a:lstStyle/>
          <a:p>
            <a:r>
              <a:rPr lang="en-AU" sz="1200" dirty="0"/>
              <a:t>Michael Porter: Competitive Advantage – Creating and Sustaining Superior Performance, The Free Press, 1998</a:t>
            </a:r>
          </a:p>
        </p:txBody>
      </p:sp>
    </p:spTree>
    <p:extLst>
      <p:ext uri="{BB962C8B-B14F-4D97-AF65-F5344CB8AC3E}">
        <p14:creationId xmlns:p14="http://schemas.microsoft.com/office/powerpoint/2010/main" val="399860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AA31-79D7-4D4F-9B53-E1205D22B480}"/>
              </a:ext>
            </a:extLst>
          </p:cNvPr>
          <p:cNvSpPr>
            <a:spLocks noGrp="1"/>
          </p:cNvSpPr>
          <p:nvPr>
            <p:ph type="title"/>
          </p:nvPr>
        </p:nvSpPr>
        <p:spPr/>
        <p:txBody>
          <a:bodyPr/>
          <a:lstStyle/>
          <a:p>
            <a:r>
              <a:rPr lang="en-AU" dirty="0"/>
              <a:t>2. Forecasting</a:t>
            </a:r>
          </a:p>
        </p:txBody>
      </p:sp>
      <p:sp>
        <p:nvSpPr>
          <p:cNvPr id="5" name="Slide Number Placeholder 4">
            <a:extLst>
              <a:ext uri="{FF2B5EF4-FFF2-40B4-BE49-F238E27FC236}">
                <a16:creationId xmlns:a16="http://schemas.microsoft.com/office/drawing/2014/main" id="{1AA1EF46-5228-41C7-918D-EC25782F5F7B}"/>
              </a:ext>
            </a:extLst>
          </p:cNvPr>
          <p:cNvSpPr>
            <a:spLocks noGrp="1"/>
          </p:cNvSpPr>
          <p:nvPr>
            <p:ph type="sldNum" sz="quarter" idx="12"/>
          </p:nvPr>
        </p:nvSpPr>
        <p:spPr/>
        <p:txBody>
          <a:bodyPr/>
          <a:lstStyle/>
          <a:p>
            <a:fld id="{0ACF9C41-1226-42B2-BE2B-0B6734D0EB0C}" type="slidenum">
              <a:rPr lang="en-AU" smtClean="0"/>
              <a:pPr/>
              <a:t>12</a:t>
            </a:fld>
            <a:endParaRPr lang="en-AU"/>
          </a:p>
        </p:txBody>
      </p:sp>
      <p:pic>
        <p:nvPicPr>
          <p:cNvPr id="6" name="Picture 4" descr="https://lh3.ggpht.com/AR1cJKRsiq7kLfD_USMuHRbui23t7uQa76wGq8mayAHR4TTKA594DzYYsI47hx2iYw=h900">
            <a:extLst>
              <a:ext uri="{FF2B5EF4-FFF2-40B4-BE49-F238E27FC236}">
                <a16:creationId xmlns:a16="http://schemas.microsoft.com/office/drawing/2014/main" id="{FE7A2871-F9A7-4297-BAF1-D4E2AF650B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2956" y="1300163"/>
            <a:ext cx="4865687" cy="486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276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Can We Predict</a:t>
            </a:r>
          </a:p>
        </p:txBody>
      </p:sp>
      <p:sp>
        <p:nvSpPr>
          <p:cNvPr id="3" name="Content Placeholder 2"/>
          <p:cNvSpPr>
            <a:spLocks noGrp="1"/>
          </p:cNvSpPr>
          <p:nvPr>
            <p:ph idx="1"/>
          </p:nvPr>
        </p:nvSpPr>
        <p:spPr>
          <a:xfrm>
            <a:off x="177578" y="1090556"/>
            <a:ext cx="3500032" cy="4865687"/>
          </a:xfrm>
        </p:spPr>
        <p:txBody>
          <a:bodyPr/>
          <a:lstStyle/>
          <a:p>
            <a:pPr marL="12700" indent="0">
              <a:buNone/>
            </a:pPr>
            <a:r>
              <a:rPr lang="en-AU" sz="2000" dirty="0"/>
              <a:t>Once we know what sort of business we want to be:</a:t>
            </a:r>
          </a:p>
          <a:p>
            <a:r>
              <a:rPr lang="en-AU" sz="2000" dirty="0"/>
              <a:t>What does the future of this industry segment look like? </a:t>
            </a:r>
          </a:p>
          <a:p>
            <a:r>
              <a:rPr lang="en-AU" sz="2000" dirty="0"/>
              <a:t>Need to consider:</a:t>
            </a:r>
          </a:p>
          <a:p>
            <a:pPr lvl="1"/>
            <a:r>
              <a:rPr lang="en-AU" sz="2000" dirty="0"/>
              <a:t>The future is not predetermined. </a:t>
            </a:r>
          </a:p>
          <a:p>
            <a:pPr lvl="1"/>
            <a:r>
              <a:rPr lang="en-AU" sz="2000" dirty="0"/>
              <a:t>The future is not predictable. </a:t>
            </a:r>
          </a:p>
          <a:p>
            <a:pPr lvl="1"/>
            <a:r>
              <a:rPr lang="en-AU" sz="2000" dirty="0"/>
              <a:t>Future outcomes can be influenced by our choices in the present. </a:t>
            </a:r>
          </a:p>
        </p:txBody>
      </p:sp>
      <p:sp>
        <p:nvSpPr>
          <p:cNvPr id="5" name="Slide Number Placeholder 4"/>
          <p:cNvSpPr>
            <a:spLocks noGrp="1"/>
          </p:cNvSpPr>
          <p:nvPr>
            <p:ph type="sldNum" sz="quarter" idx="12"/>
          </p:nvPr>
        </p:nvSpPr>
        <p:spPr/>
        <p:txBody>
          <a:bodyPr/>
          <a:lstStyle/>
          <a:p>
            <a:fld id="{0ACF9C41-1226-42B2-BE2B-0B6734D0EB0C}" type="slidenum">
              <a:rPr lang="en-AU" smtClean="0"/>
              <a:pPr/>
              <a:t>13</a:t>
            </a:fld>
            <a:endParaRPr lang="en-AU"/>
          </a:p>
        </p:txBody>
      </p:sp>
      <p:sp>
        <p:nvSpPr>
          <p:cNvPr id="6" name="AutoShape 2" descr="https://lh3.ggpht.com/AR1cJKRsiq7kLfD_USMuHRbui23t7uQa76wGq8mayAHR4TTKA594DzYYsI47hx2iYw=h90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2052" name="Picture 4" descr="https://lh3.ggpht.com/AR1cJKRsiq7kLfD_USMuHRbui23t7uQa76wGq8mayAHR4TTKA594DzYYsI47hx2iYw=h9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037" y="160338"/>
            <a:ext cx="1891385" cy="18913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2D931A2-BC38-4D6B-8A0B-0B5D456BC6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1591" y="2347912"/>
            <a:ext cx="485483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133B7EB-5C91-43F5-9811-0E618A4CA98B}"/>
              </a:ext>
            </a:extLst>
          </p:cNvPr>
          <p:cNvSpPr txBox="1"/>
          <p:nvPr/>
        </p:nvSpPr>
        <p:spPr>
          <a:xfrm>
            <a:off x="4211960" y="5435391"/>
            <a:ext cx="4248472" cy="461665"/>
          </a:xfrm>
          <a:prstGeom prst="rect">
            <a:avLst/>
          </a:prstGeom>
          <a:solidFill>
            <a:srgbClr val="FFFFFF"/>
          </a:solidFill>
        </p:spPr>
        <p:txBody>
          <a:bodyPr wrap="square" rtlCol="0">
            <a:spAutoFit/>
          </a:bodyPr>
          <a:lstStyle/>
          <a:p>
            <a:pPr algn="ctr"/>
            <a:r>
              <a:rPr lang="en-AU" sz="1200" dirty="0">
                <a:solidFill>
                  <a:schemeClr val="tx1"/>
                </a:solidFill>
              </a:rPr>
              <a:t>Joseph </a:t>
            </a:r>
            <a:r>
              <a:rPr lang="en-AU" sz="1200" dirty="0" err="1">
                <a:solidFill>
                  <a:schemeClr val="tx1"/>
                </a:solidFill>
              </a:rPr>
              <a:t>Voros</a:t>
            </a:r>
            <a:r>
              <a:rPr lang="en-AU" sz="1200" dirty="0">
                <a:solidFill>
                  <a:schemeClr val="tx1"/>
                </a:solidFill>
              </a:rPr>
              <a:t>, A generic foresight process framework, </a:t>
            </a:r>
          </a:p>
          <a:p>
            <a:pPr algn="ctr"/>
            <a:r>
              <a:rPr lang="en-AU" sz="1200" dirty="0">
                <a:solidFill>
                  <a:schemeClr val="tx1"/>
                </a:solidFill>
              </a:rPr>
              <a:t>Foresight, (2003), 5 (3), p10-21</a:t>
            </a:r>
          </a:p>
        </p:txBody>
      </p:sp>
    </p:spTree>
    <p:extLst>
      <p:ext uri="{BB962C8B-B14F-4D97-AF65-F5344CB8AC3E}">
        <p14:creationId xmlns:p14="http://schemas.microsoft.com/office/powerpoint/2010/main" val="1681950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Mega Trends</a:t>
            </a:r>
          </a:p>
        </p:txBody>
      </p:sp>
      <p:sp>
        <p:nvSpPr>
          <p:cNvPr id="3" name="Content Placeholder 2"/>
          <p:cNvSpPr>
            <a:spLocks noGrp="1"/>
          </p:cNvSpPr>
          <p:nvPr>
            <p:ph idx="1"/>
          </p:nvPr>
        </p:nvSpPr>
        <p:spPr/>
        <p:txBody>
          <a:bodyPr/>
          <a:lstStyle/>
          <a:p>
            <a:r>
              <a:rPr lang="en-AU" sz="2000" dirty="0"/>
              <a:t>Overall trends that shape our future</a:t>
            </a:r>
          </a:p>
          <a:p>
            <a:r>
              <a:rPr lang="en-AU" sz="2000" dirty="0"/>
              <a:t>Comprised of many trends</a:t>
            </a:r>
          </a:p>
          <a:p>
            <a:pPr lvl="1"/>
            <a:r>
              <a:rPr lang="en-AU" sz="2000" dirty="0"/>
              <a:t>Technological</a:t>
            </a:r>
          </a:p>
          <a:p>
            <a:pPr lvl="1"/>
            <a:r>
              <a:rPr lang="en-AU" sz="2000" dirty="0"/>
              <a:t>Societal</a:t>
            </a:r>
          </a:p>
          <a:p>
            <a:pPr lvl="1"/>
            <a:r>
              <a:rPr lang="en-AU" sz="2000" dirty="0"/>
              <a:t>Environmental</a:t>
            </a:r>
          </a:p>
          <a:p>
            <a:pPr lvl="1"/>
            <a:endParaRPr lang="en-AU" sz="2000" dirty="0"/>
          </a:p>
          <a:p>
            <a:r>
              <a:rPr lang="en-AU" sz="2000" dirty="0"/>
              <a:t>Can be influenced by:</a:t>
            </a:r>
          </a:p>
          <a:p>
            <a:pPr lvl="1"/>
            <a:r>
              <a:rPr lang="en-AU" sz="2000" dirty="0"/>
              <a:t>Radical discoveries</a:t>
            </a:r>
          </a:p>
          <a:p>
            <a:pPr lvl="1"/>
            <a:r>
              <a:rPr lang="en-AU" sz="2000" dirty="0"/>
              <a:t>Radical events (disease, war etc….) </a:t>
            </a:r>
          </a:p>
        </p:txBody>
      </p:sp>
      <p:sp>
        <p:nvSpPr>
          <p:cNvPr id="5" name="Slide Number Placeholder 4"/>
          <p:cNvSpPr>
            <a:spLocks noGrp="1"/>
          </p:cNvSpPr>
          <p:nvPr>
            <p:ph type="sldNum" sz="quarter" idx="12"/>
          </p:nvPr>
        </p:nvSpPr>
        <p:spPr/>
        <p:txBody>
          <a:bodyPr/>
          <a:lstStyle/>
          <a:p>
            <a:fld id="{0ACF9C41-1226-42B2-BE2B-0B6734D0EB0C}" type="slidenum">
              <a:rPr lang="en-AU" smtClean="0"/>
              <a:pPr/>
              <a:t>14</a:t>
            </a:fld>
            <a:endParaRPr lang="en-AU"/>
          </a:p>
        </p:txBody>
      </p:sp>
      <p:pic>
        <p:nvPicPr>
          <p:cNvPr id="6" name="Picture 7" descr="Image result for CSIRo our future world">
            <a:extLst>
              <a:ext uri="{FF2B5EF4-FFF2-40B4-BE49-F238E27FC236}">
                <a16:creationId xmlns:a16="http://schemas.microsoft.com/office/drawing/2014/main" id="{78FD93D7-CBFF-40C6-B134-DD95EF923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430" y="1124744"/>
            <a:ext cx="2904503" cy="4108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41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B96E7F-C91B-46A1-8557-E0363C765D9A}"/>
              </a:ext>
            </a:extLst>
          </p:cNvPr>
          <p:cNvSpPr>
            <a:spLocks noGrp="1"/>
          </p:cNvSpPr>
          <p:nvPr>
            <p:ph idx="1"/>
          </p:nvPr>
        </p:nvSpPr>
        <p:spPr>
          <a:xfrm>
            <a:off x="396670" y="3341070"/>
            <a:ext cx="2462808" cy="256629"/>
          </a:xfrm>
        </p:spPr>
        <p:txBody>
          <a:bodyPr/>
          <a:lstStyle/>
          <a:p>
            <a:pPr marL="12700" indent="0">
              <a:buNone/>
            </a:pPr>
            <a:r>
              <a:rPr lang="en-AU" sz="2000" dirty="0"/>
              <a:t>1. More from Less</a:t>
            </a:r>
          </a:p>
        </p:txBody>
      </p:sp>
      <p:sp>
        <p:nvSpPr>
          <p:cNvPr id="5" name="Slide Number Placeholder 4">
            <a:extLst>
              <a:ext uri="{FF2B5EF4-FFF2-40B4-BE49-F238E27FC236}">
                <a16:creationId xmlns:a16="http://schemas.microsoft.com/office/drawing/2014/main" id="{DAAEF8D5-DDA6-48BA-A77C-E84DB53D0908}"/>
              </a:ext>
            </a:extLst>
          </p:cNvPr>
          <p:cNvSpPr>
            <a:spLocks noGrp="1"/>
          </p:cNvSpPr>
          <p:nvPr>
            <p:ph type="sldNum" sz="quarter" idx="12"/>
          </p:nvPr>
        </p:nvSpPr>
        <p:spPr/>
        <p:txBody>
          <a:bodyPr/>
          <a:lstStyle/>
          <a:p>
            <a:fld id="{0ACF9C41-1226-42B2-BE2B-0B6734D0EB0C}" type="slidenum">
              <a:rPr lang="en-AU" smtClean="0"/>
              <a:pPr/>
              <a:t>15</a:t>
            </a:fld>
            <a:endParaRPr lang="en-AU"/>
          </a:p>
        </p:txBody>
      </p:sp>
      <p:pic>
        <p:nvPicPr>
          <p:cNvPr id="6" name="Picture 3" descr="C:\Users\haj004\AppData\Local\Microsoft\Windows\Temporary Internet Files\Content.IE5\EPS0ZDOK\MP900289201[1].jpg">
            <a:extLst>
              <a:ext uri="{FF2B5EF4-FFF2-40B4-BE49-F238E27FC236}">
                <a16:creationId xmlns:a16="http://schemas.microsoft.com/office/drawing/2014/main" id="{42E9DD37-665D-425F-BDFA-CF3DC37C8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 y="941397"/>
            <a:ext cx="3290392" cy="22768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2" descr="C:\Users\haj004\AppData\Local\Microsoft\Windows\Temporary Internet Files\Content.IE5\8CCUYI7F\MP900438590[1].jpg">
            <a:extLst>
              <a:ext uri="{FF2B5EF4-FFF2-40B4-BE49-F238E27FC236}">
                <a16:creationId xmlns:a16="http://schemas.microsoft.com/office/drawing/2014/main" id="{7B776512-AA6E-4F61-B308-FF8F394F3C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0538" y="945663"/>
            <a:ext cx="3030316" cy="2272606"/>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E3A0EAD-D51C-470C-8B1B-75B38415CEC8}"/>
              </a:ext>
            </a:extLst>
          </p:cNvPr>
          <p:cNvSpPr txBox="1">
            <a:spLocks/>
          </p:cNvSpPr>
          <p:nvPr/>
        </p:nvSpPr>
        <p:spPr bwMode="auto">
          <a:xfrm>
            <a:off x="3463548" y="3341069"/>
            <a:ext cx="2664296" cy="25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7500" indent="-304800" algn="l" rtl="0" eaLnBrk="1" fontAlgn="base" hangingPunct="1">
              <a:spcBef>
                <a:spcPct val="50000"/>
              </a:spcBef>
              <a:spcAft>
                <a:spcPct val="0"/>
              </a:spcAft>
              <a:buClr>
                <a:srgbClr val="887E6E"/>
              </a:buClr>
              <a:buChar char="•"/>
              <a:defRPr sz="2800">
                <a:solidFill>
                  <a:schemeClr val="tx1"/>
                </a:solidFill>
                <a:latin typeface="+mn-lt"/>
                <a:ea typeface="+mn-ea"/>
                <a:cs typeface="+mn-cs"/>
              </a:defRPr>
            </a:lvl1pPr>
            <a:lvl2pPr marL="6350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2pPr>
            <a:lvl3pPr marL="9525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3pPr>
            <a:lvl4pPr marL="1282700" indent="-266700" algn="l" rtl="0" eaLnBrk="1" fontAlgn="base" hangingPunct="1">
              <a:spcBef>
                <a:spcPct val="25000"/>
              </a:spcBef>
              <a:spcAft>
                <a:spcPct val="0"/>
              </a:spcAft>
              <a:buClr>
                <a:srgbClr val="887E6E"/>
              </a:buClr>
              <a:buChar char="–"/>
              <a:defRPr sz="2400">
                <a:solidFill>
                  <a:schemeClr val="tx1"/>
                </a:solidFill>
                <a:latin typeface="+mn-lt"/>
                <a:cs typeface="+mn-cs"/>
              </a:defRPr>
            </a:lvl4pPr>
            <a:lvl5pPr marL="15367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5pPr>
            <a:lvl6pPr marL="18478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9pPr>
          </a:lstStyle>
          <a:p>
            <a:pPr marL="12700" indent="0">
              <a:buFontTx/>
              <a:buNone/>
            </a:pPr>
            <a:r>
              <a:rPr lang="en-AU" sz="2000" kern="0" dirty="0"/>
              <a:t>2. Going Going Gone</a:t>
            </a:r>
          </a:p>
        </p:txBody>
      </p:sp>
      <p:pic>
        <p:nvPicPr>
          <p:cNvPr id="9" name="Picture 2" descr="C:\Users\haj004\AppData\Local\Microsoft\Windows\Temporary Internet Files\Content.IE5\QX9YVKQ6\MP900401292[1].jpg">
            <a:extLst>
              <a:ext uri="{FF2B5EF4-FFF2-40B4-BE49-F238E27FC236}">
                <a16:creationId xmlns:a16="http://schemas.microsoft.com/office/drawing/2014/main" id="{A956392D-9D46-42C7-92E0-9839878319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0854" y="939753"/>
            <a:ext cx="2833146" cy="227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791CEF30-DE78-4578-B79F-AF2FB989CB01}"/>
              </a:ext>
            </a:extLst>
          </p:cNvPr>
          <p:cNvSpPr txBox="1">
            <a:spLocks/>
          </p:cNvSpPr>
          <p:nvPr/>
        </p:nvSpPr>
        <p:spPr bwMode="auto">
          <a:xfrm>
            <a:off x="6416098" y="3350769"/>
            <a:ext cx="2664296" cy="25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7500" indent="-304800" algn="l" rtl="0" eaLnBrk="1" fontAlgn="base" hangingPunct="1">
              <a:spcBef>
                <a:spcPct val="50000"/>
              </a:spcBef>
              <a:spcAft>
                <a:spcPct val="0"/>
              </a:spcAft>
              <a:buClr>
                <a:srgbClr val="887E6E"/>
              </a:buClr>
              <a:buChar char="•"/>
              <a:defRPr sz="2800">
                <a:solidFill>
                  <a:schemeClr val="tx1"/>
                </a:solidFill>
                <a:latin typeface="+mn-lt"/>
                <a:ea typeface="+mn-ea"/>
                <a:cs typeface="+mn-cs"/>
              </a:defRPr>
            </a:lvl1pPr>
            <a:lvl2pPr marL="6350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2pPr>
            <a:lvl3pPr marL="9525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3pPr>
            <a:lvl4pPr marL="1282700" indent="-266700" algn="l" rtl="0" eaLnBrk="1" fontAlgn="base" hangingPunct="1">
              <a:spcBef>
                <a:spcPct val="25000"/>
              </a:spcBef>
              <a:spcAft>
                <a:spcPct val="0"/>
              </a:spcAft>
              <a:buClr>
                <a:srgbClr val="887E6E"/>
              </a:buClr>
              <a:buChar char="–"/>
              <a:defRPr sz="2400">
                <a:solidFill>
                  <a:schemeClr val="tx1"/>
                </a:solidFill>
                <a:latin typeface="+mn-lt"/>
                <a:cs typeface="+mn-cs"/>
              </a:defRPr>
            </a:lvl4pPr>
            <a:lvl5pPr marL="15367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5pPr>
            <a:lvl6pPr marL="18478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9pPr>
          </a:lstStyle>
          <a:p>
            <a:pPr marL="12700" indent="0">
              <a:buFontTx/>
              <a:buNone/>
            </a:pPr>
            <a:r>
              <a:rPr lang="en-AU" sz="2000" kern="0" dirty="0"/>
              <a:t>3. Silk Highway</a:t>
            </a:r>
          </a:p>
        </p:txBody>
      </p:sp>
      <p:pic>
        <p:nvPicPr>
          <p:cNvPr id="11" name="Picture 1" descr="C:\Users\haj004\AppData\Local\Microsoft\Windows\Temporary Internet Files\Content.IE5\8CCUYI7F\MP900430641[1].jpg">
            <a:extLst>
              <a:ext uri="{FF2B5EF4-FFF2-40B4-BE49-F238E27FC236}">
                <a16:creationId xmlns:a16="http://schemas.microsoft.com/office/drawing/2014/main" id="{F04EB5B5-1FEB-41CF-8BED-A2639A05FE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4" y="4121134"/>
            <a:ext cx="3131840" cy="204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FE5F4D96-75B1-4628-B84D-CD0A7BECF21B}"/>
              </a:ext>
            </a:extLst>
          </p:cNvPr>
          <p:cNvSpPr txBox="1">
            <a:spLocks/>
          </p:cNvSpPr>
          <p:nvPr/>
        </p:nvSpPr>
        <p:spPr bwMode="auto">
          <a:xfrm>
            <a:off x="288658" y="6165057"/>
            <a:ext cx="2462808" cy="25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7500" indent="-304800" algn="l" rtl="0" eaLnBrk="1" fontAlgn="base" hangingPunct="1">
              <a:spcBef>
                <a:spcPct val="50000"/>
              </a:spcBef>
              <a:spcAft>
                <a:spcPct val="0"/>
              </a:spcAft>
              <a:buClr>
                <a:srgbClr val="887E6E"/>
              </a:buClr>
              <a:buChar char="•"/>
              <a:defRPr sz="2800">
                <a:solidFill>
                  <a:schemeClr val="tx1"/>
                </a:solidFill>
                <a:latin typeface="+mn-lt"/>
                <a:ea typeface="+mn-ea"/>
                <a:cs typeface="+mn-cs"/>
              </a:defRPr>
            </a:lvl1pPr>
            <a:lvl2pPr marL="6350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2pPr>
            <a:lvl3pPr marL="9525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3pPr>
            <a:lvl4pPr marL="1282700" indent="-266700" algn="l" rtl="0" eaLnBrk="1" fontAlgn="base" hangingPunct="1">
              <a:spcBef>
                <a:spcPct val="25000"/>
              </a:spcBef>
              <a:spcAft>
                <a:spcPct val="0"/>
              </a:spcAft>
              <a:buClr>
                <a:srgbClr val="887E6E"/>
              </a:buClr>
              <a:buChar char="–"/>
              <a:defRPr sz="2400">
                <a:solidFill>
                  <a:schemeClr val="tx1"/>
                </a:solidFill>
                <a:latin typeface="+mn-lt"/>
                <a:cs typeface="+mn-cs"/>
              </a:defRPr>
            </a:lvl4pPr>
            <a:lvl5pPr marL="15367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5pPr>
            <a:lvl6pPr marL="18478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9pPr>
          </a:lstStyle>
          <a:p>
            <a:pPr marL="12700" indent="0">
              <a:buFontTx/>
              <a:buNone/>
            </a:pPr>
            <a:r>
              <a:rPr lang="en-AU" sz="2000" kern="0" dirty="0"/>
              <a:t>4. For Ever Young</a:t>
            </a:r>
          </a:p>
        </p:txBody>
      </p:sp>
      <p:pic>
        <p:nvPicPr>
          <p:cNvPr id="13" name="Picture 2" descr="C:\Users\haj004\AppData\Local\Microsoft\Windows\Temporary Internet Files\Content.IE5\M3A8Y90C\MP900430982[1].jpg">
            <a:extLst>
              <a:ext uri="{FF2B5EF4-FFF2-40B4-BE49-F238E27FC236}">
                <a16:creationId xmlns:a16="http://schemas.microsoft.com/office/drawing/2014/main" id="{E60CD529-8CE4-474F-9199-8F135CFB66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46766" y="4121134"/>
            <a:ext cx="3030315" cy="204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a:extLst>
              <a:ext uri="{FF2B5EF4-FFF2-40B4-BE49-F238E27FC236}">
                <a16:creationId xmlns:a16="http://schemas.microsoft.com/office/drawing/2014/main" id="{F0C64CCF-8B99-4C4B-82A0-66EF5C693661}"/>
              </a:ext>
            </a:extLst>
          </p:cNvPr>
          <p:cNvSpPr txBox="1">
            <a:spLocks/>
          </p:cNvSpPr>
          <p:nvPr/>
        </p:nvSpPr>
        <p:spPr bwMode="auto">
          <a:xfrm>
            <a:off x="3463548" y="6170127"/>
            <a:ext cx="2462808" cy="25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7500" indent="-304800" algn="l" rtl="0" eaLnBrk="1" fontAlgn="base" hangingPunct="1">
              <a:spcBef>
                <a:spcPct val="50000"/>
              </a:spcBef>
              <a:spcAft>
                <a:spcPct val="0"/>
              </a:spcAft>
              <a:buClr>
                <a:srgbClr val="887E6E"/>
              </a:buClr>
              <a:buChar char="•"/>
              <a:defRPr sz="2800">
                <a:solidFill>
                  <a:schemeClr val="tx1"/>
                </a:solidFill>
                <a:latin typeface="+mn-lt"/>
                <a:ea typeface="+mn-ea"/>
                <a:cs typeface="+mn-cs"/>
              </a:defRPr>
            </a:lvl1pPr>
            <a:lvl2pPr marL="6350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2pPr>
            <a:lvl3pPr marL="9525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3pPr>
            <a:lvl4pPr marL="1282700" indent="-266700" algn="l" rtl="0" eaLnBrk="1" fontAlgn="base" hangingPunct="1">
              <a:spcBef>
                <a:spcPct val="25000"/>
              </a:spcBef>
              <a:spcAft>
                <a:spcPct val="0"/>
              </a:spcAft>
              <a:buClr>
                <a:srgbClr val="887E6E"/>
              </a:buClr>
              <a:buChar char="–"/>
              <a:defRPr sz="2400">
                <a:solidFill>
                  <a:schemeClr val="tx1"/>
                </a:solidFill>
                <a:latin typeface="+mn-lt"/>
                <a:cs typeface="+mn-cs"/>
              </a:defRPr>
            </a:lvl4pPr>
            <a:lvl5pPr marL="15367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5pPr>
            <a:lvl6pPr marL="18478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9pPr>
          </a:lstStyle>
          <a:p>
            <a:pPr marL="12700" indent="0">
              <a:buFontTx/>
              <a:buNone/>
            </a:pPr>
            <a:r>
              <a:rPr lang="en-AU" sz="2000" kern="0" dirty="0"/>
              <a:t>5. Digital Twin</a:t>
            </a:r>
          </a:p>
        </p:txBody>
      </p:sp>
      <p:pic>
        <p:nvPicPr>
          <p:cNvPr id="15" name="Picture 2" descr="C:\Users\haj004\AppData\Local\Microsoft\Windows\Temporary Internet Files\Content.IE5\M3A8Y90C\MP900439372[1].jpg">
            <a:extLst>
              <a:ext uri="{FF2B5EF4-FFF2-40B4-BE49-F238E27FC236}">
                <a16:creationId xmlns:a16="http://schemas.microsoft.com/office/drawing/2014/main" id="{42B24F57-193B-4805-A791-AE9B3D39E3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r="30841"/>
          <a:stretch>
            <a:fillRect/>
          </a:stretch>
        </p:blipFill>
        <p:spPr bwMode="auto">
          <a:xfrm>
            <a:off x="6347557" y="4149080"/>
            <a:ext cx="2688124" cy="201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a:extLst>
              <a:ext uri="{FF2B5EF4-FFF2-40B4-BE49-F238E27FC236}">
                <a16:creationId xmlns:a16="http://schemas.microsoft.com/office/drawing/2014/main" id="{CCCAFB25-15FF-4058-A9CC-47E31245DCC9}"/>
              </a:ext>
            </a:extLst>
          </p:cNvPr>
          <p:cNvSpPr txBox="1">
            <a:spLocks/>
          </p:cNvSpPr>
          <p:nvPr/>
        </p:nvSpPr>
        <p:spPr bwMode="auto">
          <a:xfrm>
            <a:off x="6446022" y="6165056"/>
            <a:ext cx="2688124" cy="25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7500" indent="-304800" algn="l" rtl="0" eaLnBrk="1" fontAlgn="base" hangingPunct="1">
              <a:spcBef>
                <a:spcPct val="50000"/>
              </a:spcBef>
              <a:spcAft>
                <a:spcPct val="0"/>
              </a:spcAft>
              <a:buClr>
                <a:srgbClr val="887E6E"/>
              </a:buClr>
              <a:buChar char="•"/>
              <a:defRPr sz="2800">
                <a:solidFill>
                  <a:schemeClr val="tx1"/>
                </a:solidFill>
                <a:latin typeface="+mn-lt"/>
                <a:ea typeface="+mn-ea"/>
                <a:cs typeface="+mn-cs"/>
              </a:defRPr>
            </a:lvl1pPr>
            <a:lvl2pPr marL="6350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2pPr>
            <a:lvl3pPr marL="9525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3pPr>
            <a:lvl4pPr marL="1282700" indent="-266700" algn="l" rtl="0" eaLnBrk="1" fontAlgn="base" hangingPunct="1">
              <a:spcBef>
                <a:spcPct val="25000"/>
              </a:spcBef>
              <a:spcAft>
                <a:spcPct val="0"/>
              </a:spcAft>
              <a:buClr>
                <a:srgbClr val="887E6E"/>
              </a:buClr>
              <a:buChar char="–"/>
              <a:defRPr sz="2400">
                <a:solidFill>
                  <a:schemeClr val="tx1"/>
                </a:solidFill>
                <a:latin typeface="+mn-lt"/>
                <a:cs typeface="+mn-cs"/>
              </a:defRPr>
            </a:lvl4pPr>
            <a:lvl5pPr marL="1536700" indent="-254000" algn="l" rtl="0" eaLnBrk="1" fontAlgn="base" hangingPunct="1">
              <a:spcBef>
                <a:spcPct val="25000"/>
              </a:spcBef>
              <a:spcAft>
                <a:spcPct val="0"/>
              </a:spcAft>
              <a:buClr>
                <a:srgbClr val="887E6E"/>
              </a:buClr>
              <a:buFont typeface="Arial" charset="0"/>
              <a:buChar char="–"/>
              <a:defRPr sz="2400">
                <a:solidFill>
                  <a:schemeClr val="tx1"/>
                </a:solidFill>
                <a:latin typeface="+mn-lt"/>
                <a:cs typeface="+mn-cs"/>
              </a:defRPr>
            </a:lvl5pPr>
            <a:lvl6pPr marL="18478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eaLnBrk="1" fontAlgn="base" hangingPunct="1">
              <a:spcBef>
                <a:spcPct val="25000"/>
              </a:spcBef>
              <a:spcAft>
                <a:spcPct val="0"/>
              </a:spcAft>
              <a:buClr>
                <a:srgbClr val="887E6E"/>
              </a:buClr>
              <a:buFont typeface="Arial" charset="0"/>
              <a:buChar char="–"/>
              <a:defRPr>
                <a:solidFill>
                  <a:schemeClr val="tx1"/>
                </a:solidFill>
                <a:latin typeface="+mn-lt"/>
                <a:cs typeface="+mn-cs"/>
              </a:defRPr>
            </a:lvl9pPr>
          </a:lstStyle>
          <a:p>
            <a:pPr marL="12700" indent="0">
              <a:buFontTx/>
              <a:buNone/>
            </a:pPr>
            <a:r>
              <a:rPr lang="en-AU" sz="2000" kern="0" dirty="0"/>
              <a:t>6. Great Expectations</a:t>
            </a:r>
          </a:p>
        </p:txBody>
      </p:sp>
      <p:sp>
        <p:nvSpPr>
          <p:cNvPr id="17" name="Title 1">
            <a:extLst>
              <a:ext uri="{FF2B5EF4-FFF2-40B4-BE49-F238E27FC236}">
                <a16:creationId xmlns:a16="http://schemas.microsoft.com/office/drawing/2014/main" id="{735A7736-0905-4675-AD93-CE2954C9AD33}"/>
              </a:ext>
            </a:extLst>
          </p:cNvPr>
          <p:cNvSpPr>
            <a:spLocks noGrp="1"/>
          </p:cNvSpPr>
          <p:nvPr>
            <p:ph type="title"/>
          </p:nvPr>
        </p:nvSpPr>
        <p:spPr>
          <a:xfrm>
            <a:off x="179512" y="81073"/>
            <a:ext cx="8229600" cy="922337"/>
          </a:xfrm>
        </p:spPr>
        <p:txBody>
          <a:bodyPr/>
          <a:lstStyle/>
          <a:p>
            <a:r>
              <a:rPr lang="en-AU" dirty="0"/>
              <a:t>Mega Trends: CSIRO</a:t>
            </a:r>
          </a:p>
        </p:txBody>
      </p:sp>
    </p:spTree>
    <p:extLst>
      <p:ext uri="{BB962C8B-B14F-4D97-AF65-F5344CB8AC3E}">
        <p14:creationId xmlns:p14="http://schemas.microsoft.com/office/powerpoint/2010/main" val="1807406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Major Corporations Consider The Future</a:t>
            </a:r>
          </a:p>
        </p:txBody>
      </p:sp>
      <p:sp>
        <p:nvSpPr>
          <p:cNvPr id="5" name="Slide Number Placeholder 4"/>
          <p:cNvSpPr>
            <a:spLocks noGrp="1"/>
          </p:cNvSpPr>
          <p:nvPr>
            <p:ph type="sldNum" sz="quarter" idx="12"/>
          </p:nvPr>
        </p:nvSpPr>
        <p:spPr/>
        <p:txBody>
          <a:bodyPr/>
          <a:lstStyle/>
          <a:p>
            <a:fld id="{0ACF9C41-1226-42B2-BE2B-0B6734D0EB0C}" type="slidenum">
              <a:rPr lang="en-AU" smtClean="0"/>
              <a:pPr/>
              <a:t>16</a:t>
            </a:fld>
            <a:endParaRPr lang="en-AU"/>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089848"/>
            <a:ext cx="3240360" cy="4349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3E4B3853-DEA1-4772-869F-20E0186A6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3264685"/>
            <a:ext cx="4781352" cy="3313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9E0FB401-F6FE-445B-8229-AAC33CDE391B}"/>
              </a:ext>
            </a:extLst>
          </p:cNvPr>
          <p:cNvSpPr/>
          <p:nvPr/>
        </p:nvSpPr>
        <p:spPr>
          <a:xfrm>
            <a:off x="4775439" y="2879508"/>
            <a:ext cx="3828259" cy="338554"/>
          </a:xfrm>
          <a:prstGeom prst="rect">
            <a:avLst/>
          </a:prstGeom>
        </p:spPr>
        <p:txBody>
          <a:bodyPr wrap="square">
            <a:spAutoFit/>
          </a:bodyPr>
          <a:lstStyle/>
          <a:p>
            <a:r>
              <a:rPr lang="en-AU" sz="1600" dirty="0">
                <a:solidFill>
                  <a:schemeClr val="tx1"/>
                </a:solidFill>
              </a:rPr>
              <a:t>Frost and Sullivan: </a:t>
            </a:r>
            <a:r>
              <a:rPr lang="en-AU" sz="1600" dirty="0" err="1">
                <a:solidFill>
                  <a:schemeClr val="tx1"/>
                </a:solidFill>
              </a:rPr>
              <a:t>TechVision</a:t>
            </a:r>
            <a:endParaRPr lang="en-AU" sz="1600" dirty="0">
              <a:solidFill>
                <a:schemeClr val="tx1"/>
              </a:solidFill>
            </a:endParaRPr>
          </a:p>
        </p:txBody>
      </p:sp>
    </p:spTree>
    <p:extLst>
      <p:ext uri="{BB962C8B-B14F-4D97-AF65-F5344CB8AC3E}">
        <p14:creationId xmlns:p14="http://schemas.microsoft.com/office/powerpoint/2010/main" val="3691985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Imagining The Future of Automotive</a:t>
            </a:r>
          </a:p>
        </p:txBody>
      </p:sp>
      <p:sp>
        <p:nvSpPr>
          <p:cNvPr id="3" name="Content Placeholder 2"/>
          <p:cNvSpPr>
            <a:spLocks noGrp="1"/>
          </p:cNvSpPr>
          <p:nvPr>
            <p:ph idx="1"/>
          </p:nvPr>
        </p:nvSpPr>
        <p:spPr/>
        <p:txBody>
          <a:bodyPr/>
          <a:lstStyle/>
          <a:p>
            <a:r>
              <a:rPr lang="en-AU" sz="2000" dirty="0">
                <a:hlinkClick r:id="rId3"/>
              </a:rPr>
              <a:t>https://www.youtube.com/watch?v=VwsusVukikg</a:t>
            </a:r>
            <a:endParaRPr lang="en-AU" sz="2000" dirty="0"/>
          </a:p>
          <a:p>
            <a:endParaRPr lang="en-AU" dirty="0"/>
          </a:p>
          <a:p>
            <a:endParaRPr lang="en-AU" dirty="0"/>
          </a:p>
          <a:p>
            <a:r>
              <a:rPr lang="en-AU" sz="2000" dirty="0"/>
              <a:t>Beyond the marketing the clip demonstrates how innovation and technology strategy is focused on delivering benefits across multiple fronts:</a:t>
            </a:r>
          </a:p>
          <a:p>
            <a:pPr lvl="1"/>
            <a:r>
              <a:rPr lang="en-AU" sz="2000" dirty="0"/>
              <a:t>Economic </a:t>
            </a:r>
          </a:p>
          <a:p>
            <a:pPr lvl="1"/>
            <a:r>
              <a:rPr lang="en-AU" sz="2000" dirty="0"/>
              <a:t>Environmental and</a:t>
            </a:r>
          </a:p>
          <a:p>
            <a:pPr lvl="1"/>
            <a:r>
              <a:rPr lang="en-AU" sz="2000" dirty="0"/>
              <a:t>Societal</a:t>
            </a:r>
          </a:p>
          <a:p>
            <a:pPr lvl="1"/>
            <a:endParaRPr lang="en-AU"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17</a:t>
            </a:fld>
            <a:endParaRPr lang="en-AU"/>
          </a:p>
        </p:txBody>
      </p:sp>
    </p:spTree>
    <p:extLst>
      <p:ext uri="{BB962C8B-B14F-4D97-AF65-F5344CB8AC3E}">
        <p14:creationId xmlns:p14="http://schemas.microsoft.com/office/powerpoint/2010/main" val="23227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Government Priorities Influence The Future</a:t>
            </a:r>
          </a:p>
        </p:txBody>
      </p:sp>
      <p:sp>
        <p:nvSpPr>
          <p:cNvPr id="3" name="Content Placeholder 2"/>
          <p:cNvSpPr>
            <a:spLocks noGrp="1"/>
          </p:cNvSpPr>
          <p:nvPr>
            <p:ph idx="1"/>
          </p:nvPr>
        </p:nvSpPr>
        <p:spPr>
          <a:xfrm>
            <a:off x="326510" y="980728"/>
            <a:ext cx="8637977" cy="4062095"/>
          </a:xfrm>
        </p:spPr>
        <p:txBody>
          <a:bodyPr/>
          <a:lstStyle/>
          <a:p>
            <a:pPr marL="12700" indent="0">
              <a:buNone/>
            </a:pPr>
            <a:r>
              <a:rPr lang="en-AU" sz="2000" dirty="0"/>
              <a:t>Government and government agencies influence/set</a:t>
            </a:r>
          </a:p>
          <a:p>
            <a:r>
              <a:rPr lang="en-AU" sz="2000" dirty="0"/>
              <a:t>Key policies (</a:t>
            </a:r>
            <a:r>
              <a:rPr lang="en-AU" sz="2000" dirty="0" err="1"/>
              <a:t>eg</a:t>
            </a:r>
            <a:r>
              <a:rPr lang="en-AU" sz="2000" dirty="0"/>
              <a:t>: trade)</a:t>
            </a:r>
          </a:p>
          <a:p>
            <a:r>
              <a:rPr lang="en-AU" sz="2000" dirty="0"/>
              <a:t>Compliance to global accords etc (</a:t>
            </a:r>
            <a:r>
              <a:rPr lang="en-AU" sz="2000" dirty="0" err="1"/>
              <a:t>eg</a:t>
            </a:r>
            <a:r>
              <a:rPr lang="en-AU" sz="2000" dirty="0"/>
              <a:t>: emissions)</a:t>
            </a:r>
          </a:p>
          <a:p>
            <a:r>
              <a:rPr lang="en-AU" sz="2000" dirty="0"/>
              <a:t>Regulations: safety, environmental etc</a:t>
            </a:r>
          </a:p>
          <a:p>
            <a:r>
              <a:rPr lang="en-AU" sz="2000" dirty="0"/>
              <a:t>Financial settings</a:t>
            </a:r>
          </a:p>
          <a:p>
            <a:pPr lvl="1"/>
            <a:r>
              <a:rPr lang="en-AU" sz="1800" dirty="0"/>
              <a:t>Taxation</a:t>
            </a:r>
          </a:p>
          <a:p>
            <a:pPr lvl="2"/>
            <a:r>
              <a:rPr lang="en-AU" sz="1800" dirty="0"/>
              <a:t>R&amp;D tax concessions</a:t>
            </a:r>
          </a:p>
          <a:p>
            <a:pPr lvl="2"/>
            <a:r>
              <a:rPr lang="en-AU" sz="1800" dirty="0"/>
              <a:t>Recall the carbon tax from 2012</a:t>
            </a:r>
          </a:p>
          <a:p>
            <a:pPr lvl="1"/>
            <a:r>
              <a:rPr lang="en-AU" sz="1800" dirty="0"/>
              <a:t>Grants: Start ups, R&amp;D, industry support packages </a:t>
            </a:r>
          </a:p>
          <a:p>
            <a:r>
              <a:rPr lang="en-AU" sz="2000" dirty="0"/>
              <a:t>Government purchasing power (</a:t>
            </a:r>
            <a:r>
              <a:rPr lang="en-AU" sz="2000" dirty="0" err="1"/>
              <a:t>eg</a:t>
            </a:r>
            <a:r>
              <a:rPr lang="en-AU" sz="2000" dirty="0"/>
              <a:t> Defence contracts)</a:t>
            </a:r>
          </a:p>
          <a:p>
            <a:r>
              <a:rPr lang="en-AU" sz="2000" dirty="0"/>
              <a:t>Uncertain government policy settings can lower confidence, expenditure and entrepreneurship / intrapreneurship.  </a:t>
            </a:r>
          </a:p>
          <a:p>
            <a:r>
              <a:rPr lang="en-AU" sz="2000" dirty="0"/>
              <a:t>Organisations often need to think beyond the policy settings of the day </a:t>
            </a:r>
          </a:p>
          <a:p>
            <a:endParaRPr lang="en-AU" sz="2000"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18</a:t>
            </a:fld>
            <a:endParaRPr lang="en-AU"/>
          </a:p>
        </p:txBody>
      </p:sp>
      <p:pic>
        <p:nvPicPr>
          <p:cNvPr id="9218" name="Picture 2" descr="Discover the architecture – Parliament of Australia">
            <a:extLst>
              <a:ext uri="{FF2B5EF4-FFF2-40B4-BE49-F238E27FC236}">
                <a16:creationId xmlns:a16="http://schemas.microsoft.com/office/drawing/2014/main" id="{322F14BA-35BF-4D6D-B1BC-DDC8CDCF0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199" y="1031667"/>
            <a:ext cx="2088232"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72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anim calcmode="lin" valueType="num">
                                      <p:cBhvr>
                                        <p:cTn id="5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anim calcmode="lin" valueType="num">
                                      <p:cBhvr>
                                        <p:cTn id="6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3. Technology Positioning</a:t>
            </a:r>
          </a:p>
        </p:txBody>
      </p:sp>
      <p:sp>
        <p:nvSpPr>
          <p:cNvPr id="4" name="Date Placeholder 3"/>
          <p:cNvSpPr>
            <a:spLocks noGrp="1"/>
          </p:cNvSpPr>
          <p:nvPr>
            <p:ph type="dt" sz="half" idx="10"/>
          </p:nvPr>
        </p:nvSpPr>
        <p:spPr>
          <a:xfrm>
            <a:off x="1979712" y="6565900"/>
            <a:ext cx="3911476" cy="228600"/>
          </a:xfrm>
        </p:spPr>
        <p:txBody>
          <a:bodyPr/>
          <a:lstStyle/>
          <a:p>
            <a:r>
              <a:rPr lang="en-AU" dirty="0">
                <a:hlinkClick r:id="rId3"/>
              </a:rPr>
              <a:t>https://www.freeimages.com/photo/bullseye-1315371</a:t>
            </a:r>
            <a:endParaRPr lang="en-AU"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19</a:t>
            </a:fld>
            <a:endParaRPr lang="en-AU"/>
          </a:p>
        </p:txBody>
      </p:sp>
      <p:pic>
        <p:nvPicPr>
          <p:cNvPr id="5124" name="Picture 4" descr="Bullseye">
            <a:extLst>
              <a:ext uri="{FF2B5EF4-FFF2-40B4-BE49-F238E27FC236}">
                <a16:creationId xmlns:a16="http://schemas.microsoft.com/office/drawing/2014/main" id="{D72C3405-0B4C-4DC7-8392-8D78DE270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179466"/>
            <a:ext cx="6768752" cy="44995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62BDC6-5D7F-4422-9D1E-5C5A0D229306}"/>
              </a:ext>
            </a:extLst>
          </p:cNvPr>
          <p:cNvSpPr txBox="1"/>
          <p:nvPr/>
        </p:nvSpPr>
        <p:spPr>
          <a:xfrm>
            <a:off x="1023626" y="6578600"/>
            <a:ext cx="979755" cy="246221"/>
          </a:xfrm>
          <a:prstGeom prst="rect">
            <a:avLst/>
          </a:prstGeom>
          <a:noFill/>
        </p:spPr>
        <p:txBody>
          <a:bodyPr wrap="none" rtlCol="0">
            <a:spAutoFit/>
          </a:bodyPr>
          <a:lstStyle/>
          <a:p>
            <a:r>
              <a:rPr lang="en-AU" dirty="0">
                <a:solidFill>
                  <a:schemeClr val="tx1"/>
                </a:solidFill>
              </a:rPr>
              <a:t>Images Credit</a:t>
            </a:r>
          </a:p>
        </p:txBody>
      </p:sp>
    </p:spTree>
    <p:extLst>
      <p:ext uri="{BB962C8B-B14F-4D97-AF65-F5344CB8AC3E}">
        <p14:creationId xmlns:p14="http://schemas.microsoft.com/office/powerpoint/2010/main" val="198603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Today’s Session Overview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659770"/>
              </p:ext>
            </p:extLst>
          </p:nvPr>
        </p:nvGraphicFramePr>
        <p:xfrm>
          <a:off x="483945" y="1484784"/>
          <a:ext cx="8023709" cy="2935667"/>
        </p:xfrm>
        <a:graphic>
          <a:graphicData uri="http://schemas.openxmlformats.org/drawingml/2006/table">
            <a:tbl>
              <a:tblPr/>
              <a:tblGrid>
                <a:gridCol w="840579">
                  <a:extLst>
                    <a:ext uri="{9D8B030D-6E8A-4147-A177-3AD203B41FA5}">
                      <a16:colId xmlns:a16="http://schemas.microsoft.com/office/drawing/2014/main" val="20000"/>
                    </a:ext>
                  </a:extLst>
                </a:gridCol>
                <a:gridCol w="1034446">
                  <a:extLst>
                    <a:ext uri="{9D8B030D-6E8A-4147-A177-3AD203B41FA5}">
                      <a16:colId xmlns:a16="http://schemas.microsoft.com/office/drawing/2014/main" val="20001"/>
                    </a:ext>
                  </a:extLst>
                </a:gridCol>
                <a:gridCol w="6148684">
                  <a:extLst>
                    <a:ext uri="{9D8B030D-6E8A-4147-A177-3AD203B41FA5}">
                      <a16:colId xmlns:a16="http://schemas.microsoft.com/office/drawing/2014/main" val="20002"/>
                    </a:ext>
                  </a:extLst>
                </a:gridCol>
              </a:tblGrid>
              <a:tr h="479187">
                <a:tc>
                  <a:txBody>
                    <a:bodyPr/>
                    <a:lstStyle/>
                    <a:p>
                      <a:r>
                        <a:rPr lang="en-AU" sz="1600" b="1" dirty="0">
                          <a:effectLst/>
                        </a:rPr>
                        <a:t>Time</a:t>
                      </a:r>
                    </a:p>
                  </a:txBody>
                  <a:tcPr marL="62381" marR="62381" marT="31190" marB="31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1600" b="1" dirty="0">
                          <a:effectLst/>
                        </a:rPr>
                        <a:t>Activity</a:t>
                      </a:r>
                    </a:p>
                  </a:txBody>
                  <a:tcPr marL="62381" marR="62381" marT="31190" marB="31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1600" b="1" dirty="0">
                          <a:effectLst/>
                        </a:rPr>
                        <a:t>Comment</a:t>
                      </a:r>
                    </a:p>
                  </a:txBody>
                  <a:tcPr marL="62381" marR="62381" marT="31190" marB="31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354092">
                <a:tc>
                  <a:txBody>
                    <a:bodyPr/>
                    <a:lstStyle/>
                    <a:p>
                      <a:r>
                        <a:rPr lang="en-AU" sz="1600" dirty="0">
                          <a:effectLst/>
                        </a:rPr>
                        <a:t>5:30pm</a:t>
                      </a:r>
                    </a:p>
                  </a:txBody>
                  <a:tcPr marL="62381" marR="62381" marT="31190" marB="31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1600" dirty="0">
                          <a:effectLst/>
                        </a:rPr>
                        <a:t>Lecture</a:t>
                      </a:r>
                    </a:p>
                  </a:txBody>
                  <a:tcPr marL="62381" marR="62381" marT="31190" marB="31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nSpc>
                          <a:spcPct val="100000"/>
                        </a:lnSpc>
                        <a:spcBef>
                          <a:spcPts val="600"/>
                        </a:spcBef>
                        <a:buFont typeface="Arial" panose="020B0604020202020204" pitchFamily="34" charset="0"/>
                        <a:buChar char="•"/>
                      </a:pPr>
                      <a:r>
                        <a:rPr lang="en-AU" sz="1600" dirty="0">
                          <a:effectLst/>
                        </a:rPr>
                        <a:t>Welcome</a:t>
                      </a:r>
                    </a:p>
                    <a:p>
                      <a:pPr marL="285750" indent="-285750">
                        <a:lnSpc>
                          <a:spcPct val="100000"/>
                        </a:lnSpc>
                        <a:spcBef>
                          <a:spcPts val="600"/>
                        </a:spcBef>
                        <a:buFont typeface="Arial" panose="020B0604020202020204" pitchFamily="34" charset="0"/>
                        <a:buChar char="•"/>
                      </a:pPr>
                      <a:r>
                        <a:rPr lang="en-AU" sz="1600" dirty="0">
                          <a:effectLst/>
                        </a:rPr>
                        <a:t>Course Content</a:t>
                      </a:r>
                    </a:p>
                    <a:p>
                      <a:pPr marL="742950" lvl="1" indent="-285750">
                        <a:lnSpc>
                          <a:spcPct val="100000"/>
                        </a:lnSpc>
                        <a:spcBef>
                          <a:spcPts val="600"/>
                        </a:spcBef>
                        <a:buFont typeface="Arial" panose="020B0604020202020204" pitchFamily="34" charset="0"/>
                        <a:buChar char="•"/>
                      </a:pPr>
                      <a:r>
                        <a:rPr lang="en-AU" sz="1600" dirty="0">
                          <a:effectLst/>
                        </a:rPr>
                        <a:t> Innovation and Technology Strategy</a:t>
                      </a:r>
                    </a:p>
                    <a:p>
                      <a:pPr marL="742950" lvl="1" indent="-285750">
                        <a:lnSpc>
                          <a:spcPct val="100000"/>
                        </a:lnSpc>
                        <a:spcBef>
                          <a:spcPts val="600"/>
                        </a:spcBef>
                        <a:buFont typeface="Arial" panose="020B0604020202020204" pitchFamily="34" charset="0"/>
                        <a:buChar char="•"/>
                      </a:pPr>
                      <a:r>
                        <a:rPr lang="en-AU" sz="1600" dirty="0">
                          <a:effectLst/>
                        </a:rPr>
                        <a:t>Intellectual Property Strategy (Dr </a:t>
                      </a:r>
                      <a:r>
                        <a:rPr lang="en-AU" sz="1600" dirty="0" err="1">
                          <a:effectLst/>
                        </a:rPr>
                        <a:t>Hishani</a:t>
                      </a:r>
                      <a:r>
                        <a:rPr lang="en-AU" sz="1600" dirty="0">
                          <a:effectLst/>
                        </a:rPr>
                        <a:t> </a:t>
                      </a:r>
                      <a:r>
                        <a:rPr lang="en-AU" sz="1600" dirty="0" err="1">
                          <a:effectLst/>
                        </a:rPr>
                        <a:t>Prabaharan</a:t>
                      </a:r>
                      <a:r>
                        <a:rPr lang="en-AU" sz="1600" dirty="0">
                          <a:effectLst/>
                        </a:rPr>
                        <a:t>, Patent and Trade Mark Attorney)</a:t>
                      </a:r>
                    </a:p>
                  </a:txBody>
                  <a:tcPr marL="62381" marR="62381" marT="31190" marB="31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30266">
                <a:tc>
                  <a:txBody>
                    <a:bodyPr/>
                    <a:lstStyle/>
                    <a:p>
                      <a:r>
                        <a:rPr lang="en-AU" sz="1600" dirty="0">
                          <a:effectLst/>
                        </a:rPr>
                        <a:t>7:30pm</a:t>
                      </a:r>
                    </a:p>
                  </a:txBody>
                  <a:tcPr marL="62381" marR="62381" marT="31190" marB="31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1600" dirty="0">
                          <a:effectLst/>
                        </a:rPr>
                        <a:t>Tutorial</a:t>
                      </a:r>
                    </a:p>
                  </a:txBody>
                  <a:tcPr marL="62381" marR="62381" marT="31190" marB="31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spcBef>
                          <a:spcPts val="600"/>
                        </a:spcBef>
                        <a:buFont typeface="Arial" panose="020B0604020202020204" pitchFamily="34" charset="0"/>
                        <a:buChar char="•"/>
                      </a:pPr>
                      <a:r>
                        <a:rPr lang="en-AU" sz="1600" dirty="0">
                          <a:effectLst/>
                        </a:rPr>
                        <a:t>Activities to cement you understanding</a:t>
                      </a:r>
                    </a:p>
                    <a:p>
                      <a:pPr marL="285750" indent="-285750">
                        <a:spcBef>
                          <a:spcPts val="600"/>
                        </a:spcBef>
                        <a:buFont typeface="Arial" panose="020B0604020202020204" pitchFamily="34" charset="0"/>
                        <a:buChar char="•"/>
                      </a:pPr>
                      <a:r>
                        <a:rPr lang="en-AU" sz="1600" dirty="0">
                          <a:effectLst/>
                        </a:rPr>
                        <a:t>Question and Answer</a:t>
                      </a:r>
                    </a:p>
                    <a:p>
                      <a:pPr marL="285750" indent="-285750">
                        <a:spcBef>
                          <a:spcPts val="600"/>
                        </a:spcBef>
                        <a:buFont typeface="Arial" panose="020B0604020202020204" pitchFamily="34" charset="0"/>
                        <a:buChar char="•"/>
                      </a:pPr>
                      <a:r>
                        <a:rPr lang="en-AU" sz="1600" dirty="0">
                          <a:effectLst/>
                        </a:rPr>
                        <a:t>Assessment 2 Overview</a:t>
                      </a:r>
                    </a:p>
                  </a:txBody>
                  <a:tcPr marL="62381" marR="62381" marT="31190" marB="311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12"/>
          </p:nvPr>
        </p:nvSpPr>
        <p:spPr/>
        <p:txBody>
          <a:bodyPr/>
          <a:lstStyle/>
          <a:p>
            <a:fld id="{0ACF9C41-1226-42B2-BE2B-0B6734D0EB0C}" type="slidenum">
              <a:rPr lang="en-AU" smtClean="0"/>
              <a:pPr/>
              <a:t>2</a:t>
            </a:fld>
            <a:endParaRPr lang="en-AU"/>
          </a:p>
        </p:txBody>
      </p:sp>
    </p:spTree>
    <p:extLst>
      <p:ext uri="{BB962C8B-B14F-4D97-AF65-F5344CB8AC3E}">
        <p14:creationId xmlns:p14="http://schemas.microsoft.com/office/powerpoint/2010/main" val="2542798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How Will We Compete</a:t>
            </a:r>
          </a:p>
        </p:txBody>
      </p:sp>
      <p:sp>
        <p:nvSpPr>
          <p:cNvPr id="3" name="Content Placeholder 2"/>
          <p:cNvSpPr>
            <a:spLocks noGrp="1"/>
          </p:cNvSpPr>
          <p:nvPr>
            <p:ph idx="1"/>
          </p:nvPr>
        </p:nvSpPr>
        <p:spPr>
          <a:xfrm>
            <a:off x="467544" y="1052736"/>
            <a:ext cx="8568952" cy="4865687"/>
          </a:xfrm>
        </p:spPr>
        <p:txBody>
          <a:bodyPr/>
          <a:lstStyle/>
          <a:p>
            <a:r>
              <a:rPr lang="en-AU" sz="2000" dirty="0"/>
              <a:t>How will the technology/innovation be used for advantage ?</a:t>
            </a:r>
          </a:p>
          <a:p>
            <a:r>
              <a:rPr lang="en-AU" sz="2000" dirty="0"/>
              <a:t>Linked to the overall business plan:</a:t>
            </a:r>
          </a:p>
          <a:p>
            <a:r>
              <a:rPr lang="en-AU" sz="2000" u="sng" dirty="0"/>
              <a:t>Timing is key</a:t>
            </a:r>
          </a:p>
          <a:p>
            <a:pPr lvl="1"/>
            <a:r>
              <a:rPr lang="en-AU" sz="2000" dirty="0"/>
              <a:t>Offensive, defensive, reactive, strategic</a:t>
            </a:r>
          </a:p>
          <a:p>
            <a:r>
              <a:rPr lang="en-AU" sz="2000" dirty="0"/>
              <a:t>How close to the technology edge is the company comfortable</a:t>
            </a:r>
          </a:p>
          <a:p>
            <a:pPr lvl="1"/>
            <a:r>
              <a:rPr lang="en-AU" sz="2000" dirty="0"/>
              <a:t>Industry dependant</a:t>
            </a:r>
          </a:p>
          <a:p>
            <a:pPr lvl="1"/>
            <a:r>
              <a:rPr lang="en-AU" sz="2000" dirty="0"/>
              <a:t>At the cutting edge, close follower, laggard </a:t>
            </a:r>
            <a:r>
              <a:rPr lang="en-AU" sz="2000" dirty="0" err="1"/>
              <a:t>etc</a:t>
            </a:r>
            <a:r>
              <a:rPr lang="en-AU" sz="2000" dirty="0"/>
              <a:t> etc.</a:t>
            </a:r>
          </a:p>
          <a:p>
            <a:r>
              <a:rPr lang="en-AU" sz="2000" dirty="0"/>
              <a:t>Useful to consider stakeholders appetite for new innovative technologies </a:t>
            </a:r>
          </a:p>
          <a:p>
            <a:pPr lvl="1"/>
            <a:r>
              <a:rPr lang="en-AU" sz="2000" dirty="0"/>
              <a:t>Customers</a:t>
            </a:r>
          </a:p>
          <a:p>
            <a:pPr lvl="1"/>
            <a:r>
              <a:rPr lang="en-AU" sz="2000" dirty="0"/>
              <a:t>Workers</a:t>
            </a:r>
          </a:p>
          <a:p>
            <a:pPr lvl="1"/>
            <a:r>
              <a:rPr lang="en-AU" sz="2000" dirty="0"/>
              <a:t>Management</a:t>
            </a:r>
          </a:p>
          <a:p>
            <a:r>
              <a:rPr lang="en-AU" sz="2400" dirty="0"/>
              <a:t>Consider SWOT analysis &amp; RISK analysis</a:t>
            </a:r>
          </a:p>
          <a:p>
            <a:endParaRPr lang="en-AU" sz="2000"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20</a:t>
            </a:fld>
            <a:endParaRPr lang="en-AU" dirty="0"/>
          </a:p>
        </p:txBody>
      </p:sp>
    </p:spTree>
    <p:extLst>
      <p:ext uri="{BB962C8B-B14F-4D97-AF65-F5344CB8AC3E}">
        <p14:creationId xmlns:p14="http://schemas.microsoft.com/office/powerpoint/2010/main" val="733374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To Lead or Not To Lead…..</a:t>
            </a:r>
          </a:p>
        </p:txBody>
      </p:sp>
      <p:sp>
        <p:nvSpPr>
          <p:cNvPr id="3" name="Content Placeholder 2"/>
          <p:cNvSpPr>
            <a:spLocks noGrp="1"/>
          </p:cNvSpPr>
          <p:nvPr>
            <p:ph idx="1"/>
          </p:nvPr>
        </p:nvSpPr>
        <p:spPr>
          <a:xfrm>
            <a:off x="339786" y="996156"/>
            <a:ext cx="8568952" cy="4865687"/>
          </a:xfrm>
        </p:spPr>
        <p:txBody>
          <a:bodyPr/>
          <a:lstStyle/>
          <a:p>
            <a:r>
              <a:rPr lang="en-AU" sz="2000" dirty="0"/>
              <a:t>Leading requires resources and time to develop it</a:t>
            </a:r>
          </a:p>
          <a:p>
            <a:pPr lvl="1"/>
            <a:r>
              <a:rPr lang="en-AU" sz="1800" dirty="0"/>
              <a:t>How much distance do you want to put between your competition</a:t>
            </a:r>
          </a:p>
          <a:p>
            <a:pPr lvl="1"/>
            <a:r>
              <a:rPr lang="en-AU" sz="1800" dirty="0"/>
              <a:t>Type of industry (high tech or low tech)</a:t>
            </a:r>
          </a:p>
          <a:p>
            <a:pPr lvl="1"/>
            <a:r>
              <a:rPr lang="en-AU" sz="1800" dirty="0"/>
              <a:t>R&amp;D carries risk</a:t>
            </a:r>
          </a:p>
          <a:p>
            <a:pPr lvl="1"/>
            <a:r>
              <a:rPr lang="en-AU" sz="1800" dirty="0"/>
              <a:t>Will market accept the new concept / will you work force embrace change</a:t>
            </a:r>
          </a:p>
          <a:p>
            <a:r>
              <a:rPr lang="en-AU" sz="2000" dirty="0"/>
              <a:t>According to Porter the technological follower takes advantage of </a:t>
            </a:r>
          </a:p>
          <a:p>
            <a:pPr lvl="1"/>
            <a:r>
              <a:rPr lang="en-AU" sz="1800" dirty="0"/>
              <a:t>Irreversibility's afflicting the leader by moving first </a:t>
            </a:r>
          </a:p>
          <a:p>
            <a:pPr lvl="1"/>
            <a:r>
              <a:rPr lang="en-AU" sz="1800" dirty="0"/>
              <a:t>Potentially lower cost of adapting rather than creating technology change</a:t>
            </a:r>
          </a:p>
          <a:p>
            <a:r>
              <a:rPr lang="en-AU" sz="2000" dirty="0"/>
              <a:t>Entrepreneurial companies (including </a:t>
            </a:r>
            <a:r>
              <a:rPr lang="en-AU" sz="2000" dirty="0" err="1"/>
              <a:t>Startups</a:t>
            </a:r>
            <a:r>
              <a:rPr lang="en-AU" sz="2000" dirty="0"/>
              <a:t>):</a:t>
            </a:r>
          </a:p>
          <a:p>
            <a:pPr lvl="1"/>
            <a:r>
              <a:rPr lang="en-AU" sz="1800" dirty="0"/>
              <a:t>First to market – minimal viable product</a:t>
            </a:r>
          </a:p>
          <a:p>
            <a:pPr lvl="1"/>
            <a:r>
              <a:rPr lang="en-AU" sz="1800" dirty="0"/>
              <a:t>Agile and responsive</a:t>
            </a:r>
          </a:p>
          <a:p>
            <a:endParaRPr lang="en-AU" sz="2000"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21</a:t>
            </a:fld>
            <a:endParaRPr lang="en-AU"/>
          </a:p>
        </p:txBody>
      </p:sp>
      <p:sp>
        <p:nvSpPr>
          <p:cNvPr id="4" name="TextBox 3"/>
          <p:cNvSpPr txBox="1"/>
          <p:nvPr/>
        </p:nvSpPr>
        <p:spPr>
          <a:xfrm>
            <a:off x="339786" y="6270823"/>
            <a:ext cx="8824467" cy="307777"/>
          </a:xfrm>
          <a:prstGeom prst="rect">
            <a:avLst/>
          </a:prstGeom>
          <a:noFill/>
        </p:spPr>
        <p:txBody>
          <a:bodyPr wrap="none" rtlCol="0">
            <a:spAutoFit/>
          </a:bodyPr>
          <a:lstStyle/>
          <a:p>
            <a:r>
              <a:rPr lang="en-AU" sz="1400" dirty="0">
                <a:solidFill>
                  <a:schemeClr val="tx1"/>
                </a:solidFill>
              </a:rPr>
              <a:t>Porter: The Technology Dimension of Competitive Strategy, Research on Technology Innovation, 1, (1983) p1</a:t>
            </a:r>
          </a:p>
        </p:txBody>
      </p:sp>
    </p:spTree>
    <p:extLst>
      <p:ext uri="{BB962C8B-B14F-4D97-AF65-F5344CB8AC3E}">
        <p14:creationId xmlns:p14="http://schemas.microsoft.com/office/powerpoint/2010/main" val="3997605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chnology adoption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04664"/>
            <a:ext cx="7632848" cy="5730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7F8157-8D97-4705-A8EC-95B1AD925C75}"/>
              </a:ext>
            </a:extLst>
          </p:cNvPr>
          <p:cNvSpPr>
            <a:spLocks noGrp="1"/>
          </p:cNvSpPr>
          <p:nvPr>
            <p:ph type="title"/>
          </p:nvPr>
        </p:nvSpPr>
        <p:spPr/>
        <p:txBody>
          <a:bodyPr/>
          <a:lstStyle/>
          <a:p>
            <a:r>
              <a:rPr lang="en-AU" dirty="0"/>
              <a:t>Technology Adoption Curve</a:t>
            </a:r>
          </a:p>
        </p:txBody>
      </p:sp>
      <p:sp>
        <p:nvSpPr>
          <p:cNvPr id="5" name="Slide Number Placeholder 4"/>
          <p:cNvSpPr>
            <a:spLocks noGrp="1"/>
          </p:cNvSpPr>
          <p:nvPr>
            <p:ph type="sldNum" sz="quarter" idx="12"/>
          </p:nvPr>
        </p:nvSpPr>
        <p:spPr/>
        <p:txBody>
          <a:bodyPr/>
          <a:lstStyle/>
          <a:p>
            <a:fld id="{0ACF9C41-1226-42B2-BE2B-0B6734D0EB0C}" type="slidenum">
              <a:rPr lang="en-AU" smtClean="0"/>
              <a:pPr/>
              <a:t>22</a:t>
            </a:fld>
            <a:endParaRPr lang="en-AU" dirty="0"/>
          </a:p>
        </p:txBody>
      </p:sp>
      <p:sp>
        <p:nvSpPr>
          <p:cNvPr id="4" name="TextBox 3">
            <a:extLst>
              <a:ext uri="{FF2B5EF4-FFF2-40B4-BE49-F238E27FC236}">
                <a16:creationId xmlns:a16="http://schemas.microsoft.com/office/drawing/2014/main" id="{044483FA-4F3D-4AE6-AF6D-310C75B4B4FE}"/>
              </a:ext>
            </a:extLst>
          </p:cNvPr>
          <p:cNvSpPr txBox="1"/>
          <p:nvPr/>
        </p:nvSpPr>
        <p:spPr>
          <a:xfrm>
            <a:off x="899592" y="6578600"/>
            <a:ext cx="5441361" cy="276999"/>
          </a:xfrm>
          <a:prstGeom prst="rect">
            <a:avLst/>
          </a:prstGeom>
          <a:noFill/>
        </p:spPr>
        <p:txBody>
          <a:bodyPr wrap="square" rtlCol="0">
            <a:spAutoFit/>
          </a:bodyPr>
          <a:lstStyle/>
          <a:p>
            <a:r>
              <a:rPr lang="en-AU" sz="1200" dirty="0"/>
              <a:t>https://leif.me/2016/12/on-the-diffusion-of-innovations-how-new-ideas-spread/</a:t>
            </a:r>
          </a:p>
        </p:txBody>
      </p:sp>
      <p:sp>
        <p:nvSpPr>
          <p:cNvPr id="6" name="TextBox 5">
            <a:extLst>
              <a:ext uri="{FF2B5EF4-FFF2-40B4-BE49-F238E27FC236}">
                <a16:creationId xmlns:a16="http://schemas.microsoft.com/office/drawing/2014/main" id="{D89ECDC8-4EF3-44F8-8DBA-8E78FFBB6688}"/>
              </a:ext>
            </a:extLst>
          </p:cNvPr>
          <p:cNvSpPr txBox="1"/>
          <p:nvPr/>
        </p:nvSpPr>
        <p:spPr>
          <a:xfrm>
            <a:off x="599556" y="6079942"/>
            <a:ext cx="7792488" cy="276999"/>
          </a:xfrm>
          <a:prstGeom prst="rect">
            <a:avLst/>
          </a:prstGeom>
          <a:noFill/>
        </p:spPr>
        <p:txBody>
          <a:bodyPr wrap="square" rtlCol="0">
            <a:spAutoFit/>
          </a:bodyPr>
          <a:lstStyle/>
          <a:p>
            <a:r>
              <a:rPr lang="en-AU" sz="1200" dirty="0">
                <a:solidFill>
                  <a:schemeClr val="tx1"/>
                </a:solidFill>
              </a:rPr>
              <a:t>For a fun example relating to this see “Dancing Guy”:  </a:t>
            </a:r>
            <a:r>
              <a:rPr lang="en-AU" sz="1200" dirty="0">
                <a:hlinkClick r:id="rId4"/>
              </a:rPr>
              <a:t>https://www.youtube.com/watch?v=hO8MwBZl-Vc</a:t>
            </a:r>
            <a:endParaRPr lang="en-AU" sz="1200" dirty="0">
              <a:solidFill>
                <a:schemeClr val="tx1"/>
              </a:solidFill>
            </a:endParaRPr>
          </a:p>
        </p:txBody>
      </p:sp>
    </p:spTree>
    <p:extLst>
      <p:ext uri="{BB962C8B-B14F-4D97-AF65-F5344CB8AC3E}">
        <p14:creationId xmlns:p14="http://schemas.microsoft.com/office/powerpoint/2010/main" val="3776657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Technology Roadmap</a:t>
            </a:r>
          </a:p>
        </p:txBody>
      </p:sp>
      <p:sp>
        <p:nvSpPr>
          <p:cNvPr id="3" name="Content Placeholder 2"/>
          <p:cNvSpPr>
            <a:spLocks noGrp="1"/>
          </p:cNvSpPr>
          <p:nvPr>
            <p:ph idx="1"/>
          </p:nvPr>
        </p:nvSpPr>
        <p:spPr/>
        <p:txBody>
          <a:bodyPr/>
          <a:lstStyle/>
          <a:p>
            <a:r>
              <a:rPr lang="en-AU" sz="2000" kern="1200" dirty="0">
                <a:latin typeface="Arial" charset="0"/>
                <a:cs typeface="Arial" charset="0"/>
              </a:rPr>
              <a:t>Industries utilize technology roadmaps as a mechanism of planning for the future</a:t>
            </a:r>
          </a:p>
          <a:p>
            <a:r>
              <a:rPr lang="en-AU" sz="2000" kern="1200" dirty="0">
                <a:latin typeface="Arial" charset="0"/>
                <a:cs typeface="Arial" charset="0"/>
              </a:rPr>
              <a:t>Provides a strategy to reach company goals</a:t>
            </a:r>
          </a:p>
          <a:p>
            <a:r>
              <a:rPr lang="en-AU" sz="2000" kern="1200" dirty="0">
                <a:latin typeface="Arial" charset="0"/>
                <a:cs typeface="Arial" charset="0"/>
              </a:rPr>
              <a:t>Guides R&amp;D plans or technology/capability acquisitions, identifies key gaps and vulnerabilities</a:t>
            </a:r>
          </a:p>
          <a:p>
            <a:r>
              <a:rPr lang="en-AU" sz="2000" dirty="0"/>
              <a:t>Significant due diligence behind each point on the map</a:t>
            </a:r>
          </a:p>
        </p:txBody>
      </p:sp>
      <p:sp>
        <p:nvSpPr>
          <p:cNvPr id="5" name="Slide Number Placeholder 4"/>
          <p:cNvSpPr>
            <a:spLocks noGrp="1"/>
          </p:cNvSpPr>
          <p:nvPr>
            <p:ph type="sldNum" sz="quarter" idx="12"/>
          </p:nvPr>
        </p:nvSpPr>
        <p:spPr/>
        <p:txBody>
          <a:bodyPr/>
          <a:lstStyle/>
          <a:p>
            <a:fld id="{0ACF9C41-1226-42B2-BE2B-0B6734D0EB0C}" type="slidenum">
              <a:rPr lang="en-AU" smtClean="0"/>
              <a:pPr/>
              <a:t>23</a:t>
            </a:fld>
            <a:endParaRPr lang="en-AU"/>
          </a:p>
        </p:txBody>
      </p:sp>
    </p:spTree>
    <p:extLst>
      <p:ext uri="{BB962C8B-B14F-4D97-AF65-F5344CB8AC3E}">
        <p14:creationId xmlns:p14="http://schemas.microsoft.com/office/powerpoint/2010/main" val="3158024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Technology Roadmap – 3D Printing</a:t>
            </a:r>
          </a:p>
        </p:txBody>
      </p:sp>
      <p:sp>
        <p:nvSpPr>
          <p:cNvPr id="5" name="Slide Number Placeholder 4"/>
          <p:cNvSpPr>
            <a:spLocks noGrp="1"/>
          </p:cNvSpPr>
          <p:nvPr>
            <p:ph type="sldNum" sz="quarter" idx="12"/>
          </p:nvPr>
        </p:nvSpPr>
        <p:spPr/>
        <p:txBody>
          <a:bodyPr/>
          <a:lstStyle/>
          <a:p>
            <a:fld id="{0ACF9C41-1226-42B2-BE2B-0B6734D0EB0C}" type="slidenum">
              <a:rPr lang="en-AU" smtClean="0"/>
              <a:pPr/>
              <a:t>24</a:t>
            </a:fld>
            <a:endParaRPr lang="en-AU"/>
          </a:p>
        </p:txBody>
      </p:sp>
      <p:pic>
        <p:nvPicPr>
          <p:cNvPr id="1028" name="Picture 4" descr="Image result for technology roadmap 3d prin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3" y="1178751"/>
            <a:ext cx="8736970" cy="491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614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Nanotechnology Roadmap - NASA</a:t>
            </a:r>
          </a:p>
        </p:txBody>
      </p:sp>
      <p:sp>
        <p:nvSpPr>
          <p:cNvPr id="5" name="Slide Number Placeholder 4"/>
          <p:cNvSpPr>
            <a:spLocks noGrp="1"/>
          </p:cNvSpPr>
          <p:nvPr>
            <p:ph type="sldNum" sz="quarter" idx="12"/>
          </p:nvPr>
        </p:nvSpPr>
        <p:spPr/>
        <p:txBody>
          <a:bodyPr/>
          <a:lstStyle/>
          <a:p>
            <a:fld id="{0ACF9C41-1226-42B2-BE2B-0B6734D0EB0C}" type="slidenum">
              <a:rPr lang="en-AU" smtClean="0"/>
              <a:pPr/>
              <a:t>25</a:t>
            </a:fld>
            <a:endParaRPr lang="en-AU"/>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 y="1340768"/>
            <a:ext cx="9127179"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29443" y="6192218"/>
            <a:ext cx="6850869" cy="307777"/>
          </a:xfrm>
          <a:prstGeom prst="rect">
            <a:avLst/>
          </a:prstGeom>
          <a:noFill/>
        </p:spPr>
        <p:txBody>
          <a:bodyPr wrap="square" rtlCol="0">
            <a:spAutoFit/>
          </a:bodyPr>
          <a:lstStyle/>
          <a:p>
            <a:r>
              <a:rPr lang="en-AU" sz="1400" dirty="0">
                <a:solidFill>
                  <a:schemeClr val="tx1"/>
                </a:solidFill>
              </a:rPr>
              <a:t>Source: NASA Nanotechnology Roadmap</a:t>
            </a:r>
          </a:p>
        </p:txBody>
      </p:sp>
    </p:spTree>
    <p:extLst>
      <p:ext uri="{BB962C8B-B14F-4D97-AF65-F5344CB8AC3E}">
        <p14:creationId xmlns:p14="http://schemas.microsoft.com/office/powerpoint/2010/main" val="4137249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4. Technology Availability</a:t>
            </a:r>
          </a:p>
        </p:txBody>
      </p:sp>
      <p:sp>
        <p:nvSpPr>
          <p:cNvPr id="3" name="Content Placeholder 2"/>
          <p:cNvSpPr>
            <a:spLocks noGrp="1"/>
          </p:cNvSpPr>
          <p:nvPr>
            <p:ph idx="1"/>
          </p:nvPr>
        </p:nvSpPr>
        <p:spPr/>
        <p:txBody>
          <a:bodyPr/>
          <a:lstStyle/>
          <a:p>
            <a:endParaRPr lang="en-AU" dirty="0"/>
          </a:p>
        </p:txBody>
      </p:sp>
      <p:sp>
        <p:nvSpPr>
          <p:cNvPr id="4" name="Date Placeholder 3"/>
          <p:cNvSpPr>
            <a:spLocks noGrp="1"/>
          </p:cNvSpPr>
          <p:nvPr>
            <p:ph type="dt" sz="half" idx="10"/>
          </p:nvPr>
        </p:nvSpPr>
        <p:spPr/>
        <p:txBody>
          <a:bodyPr/>
          <a:lstStyle/>
          <a:p>
            <a:endParaRPr lang="en-AU"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26</a:t>
            </a:fld>
            <a:endParaRPr lang="en-AU"/>
          </a:p>
        </p:txBody>
      </p:sp>
      <p:pic>
        <p:nvPicPr>
          <p:cNvPr id="6146" name="Picture 2" descr="54,263 Binoculars Stock Photos, Pictures &amp; Royalty-Free Images ...">
            <a:extLst>
              <a:ext uri="{FF2B5EF4-FFF2-40B4-BE49-F238E27FC236}">
                <a16:creationId xmlns:a16="http://schemas.microsoft.com/office/drawing/2014/main" id="{D56D7395-2DD4-4391-AE22-D13C60C1E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00" y="1174539"/>
            <a:ext cx="7639000" cy="506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3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Access To Winning Technologies   </a:t>
            </a:r>
          </a:p>
        </p:txBody>
      </p:sp>
      <p:sp>
        <p:nvSpPr>
          <p:cNvPr id="3" name="Content Placeholder 2"/>
          <p:cNvSpPr>
            <a:spLocks noGrp="1"/>
          </p:cNvSpPr>
          <p:nvPr>
            <p:ph idx="1"/>
          </p:nvPr>
        </p:nvSpPr>
        <p:spPr>
          <a:xfrm>
            <a:off x="351248" y="980728"/>
            <a:ext cx="8541232" cy="4865687"/>
          </a:xfrm>
        </p:spPr>
        <p:txBody>
          <a:bodyPr/>
          <a:lstStyle/>
          <a:p>
            <a:r>
              <a:rPr lang="en-AU" sz="2000" dirty="0"/>
              <a:t>Once the firm has identified the technology requirements it must be sourced.</a:t>
            </a:r>
          </a:p>
          <a:p>
            <a:r>
              <a:rPr lang="en-AU" sz="2000" dirty="0"/>
              <a:t>Internally sourced</a:t>
            </a:r>
          </a:p>
          <a:p>
            <a:pPr lvl="1"/>
            <a:r>
              <a:rPr lang="en-AU" sz="2000" dirty="0"/>
              <a:t>Develop the technology in house and protect it (patent, design etc)</a:t>
            </a:r>
          </a:p>
          <a:p>
            <a:pPr lvl="1"/>
            <a:r>
              <a:rPr lang="en-AU" sz="2000" dirty="0"/>
              <a:t>Conduct Research and Development</a:t>
            </a:r>
          </a:p>
          <a:p>
            <a:r>
              <a:rPr lang="en-AU" sz="2000" dirty="0"/>
              <a:t>Externally source it</a:t>
            </a:r>
          </a:p>
          <a:p>
            <a:pPr lvl="1"/>
            <a:r>
              <a:rPr lang="en-AU" sz="2000" dirty="0"/>
              <a:t>Purchase it (or take a license), hire new staff, adapt technologies from other industries, utilize expired patents</a:t>
            </a:r>
          </a:p>
          <a:p>
            <a:r>
              <a:rPr lang="en-AU" sz="2000" dirty="0"/>
              <a:t>Partner: joint venture, collaborative research</a:t>
            </a:r>
          </a:p>
          <a:p>
            <a:r>
              <a:rPr lang="en-AU" sz="2000" dirty="0"/>
              <a:t>Need to complete a </a:t>
            </a:r>
            <a:r>
              <a:rPr lang="en-AU" sz="2000" u="sng" dirty="0"/>
              <a:t>technology audit</a:t>
            </a:r>
          </a:p>
          <a:p>
            <a:pPr lvl="1"/>
            <a:r>
              <a:rPr lang="en-AU" sz="2000" dirty="0"/>
              <a:t>What do you have and what do you need – understand the gaps</a:t>
            </a:r>
          </a:p>
          <a:p>
            <a:pPr lvl="1"/>
            <a:r>
              <a:rPr lang="en-AU" sz="2000" dirty="0"/>
              <a:t>Consider facilities, processes and people to deliver</a:t>
            </a:r>
          </a:p>
          <a:p>
            <a:pPr lvl="1"/>
            <a:r>
              <a:rPr lang="en-AU" sz="2000" dirty="0"/>
              <a:t>Safety and environmental impact</a:t>
            </a:r>
          </a:p>
        </p:txBody>
      </p:sp>
      <p:sp>
        <p:nvSpPr>
          <p:cNvPr id="5" name="Slide Number Placeholder 4"/>
          <p:cNvSpPr>
            <a:spLocks noGrp="1"/>
          </p:cNvSpPr>
          <p:nvPr>
            <p:ph type="sldNum" sz="quarter" idx="12"/>
          </p:nvPr>
        </p:nvSpPr>
        <p:spPr/>
        <p:txBody>
          <a:bodyPr/>
          <a:lstStyle/>
          <a:p>
            <a:fld id="{0ACF9C41-1226-42B2-BE2B-0B6734D0EB0C}" type="slidenum">
              <a:rPr lang="en-AU" smtClean="0"/>
              <a:pPr/>
              <a:t>27</a:t>
            </a:fld>
            <a:endParaRPr lang="en-AU"/>
          </a:p>
        </p:txBody>
      </p:sp>
    </p:spTree>
    <p:extLst>
      <p:ext uri="{BB962C8B-B14F-4D97-AF65-F5344CB8AC3E}">
        <p14:creationId xmlns:p14="http://schemas.microsoft.com/office/powerpoint/2010/main" val="2295484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t>Technology Readiness Level (TRL)</a:t>
            </a:r>
          </a:p>
        </p:txBody>
      </p:sp>
      <p:sp>
        <p:nvSpPr>
          <p:cNvPr id="4" name="Date Placeholder 3"/>
          <p:cNvSpPr>
            <a:spLocks noGrp="1"/>
          </p:cNvSpPr>
          <p:nvPr>
            <p:ph type="dt" sz="half" idx="10"/>
          </p:nvPr>
        </p:nvSpPr>
        <p:spPr>
          <a:xfrm>
            <a:off x="444500" y="6565900"/>
            <a:ext cx="7655892" cy="215900"/>
          </a:xfrm>
        </p:spPr>
        <p:txBody>
          <a:bodyPr/>
          <a:lstStyle/>
          <a:p>
            <a:pPr fontAlgn="ctr"/>
            <a:r>
              <a:rPr lang="en-AU" dirty="0"/>
              <a:t>Jeremy Straub, Aerospace Science and Technology, 46, (2015), P312-320</a:t>
            </a:r>
          </a:p>
          <a:p>
            <a:br>
              <a:rPr lang="en-AU" dirty="0"/>
            </a:br>
            <a:endParaRPr lang="en-AU"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28</a:t>
            </a:fld>
            <a:endParaRPr lang="en-AU" dirty="0"/>
          </a:p>
        </p:txBody>
      </p:sp>
      <p:pic>
        <p:nvPicPr>
          <p:cNvPr id="10" name="Picture 9"/>
          <p:cNvPicPr>
            <a:picLocks noChangeAspect="1"/>
          </p:cNvPicPr>
          <p:nvPr/>
        </p:nvPicPr>
        <p:blipFill>
          <a:blip r:embed="rId3"/>
          <a:stretch>
            <a:fillRect/>
          </a:stretch>
        </p:blipFill>
        <p:spPr>
          <a:xfrm>
            <a:off x="251520" y="1247992"/>
            <a:ext cx="3124200" cy="5210175"/>
          </a:xfrm>
          <a:prstGeom prst="rect">
            <a:avLst/>
          </a:prstGeom>
        </p:spPr>
      </p:pic>
      <p:sp>
        <p:nvSpPr>
          <p:cNvPr id="20" name="TextBox 19"/>
          <p:cNvSpPr txBox="1"/>
          <p:nvPr/>
        </p:nvSpPr>
        <p:spPr>
          <a:xfrm>
            <a:off x="5001589" y="5821463"/>
            <a:ext cx="3920716" cy="276999"/>
          </a:xfrm>
          <a:prstGeom prst="rect">
            <a:avLst/>
          </a:prstGeom>
          <a:noFill/>
          <a:ln w="12700">
            <a:solidFill>
              <a:schemeClr val="accent6"/>
            </a:solidFill>
          </a:ln>
        </p:spPr>
        <p:txBody>
          <a:bodyPr wrap="square" rtlCol="0">
            <a:spAutoFit/>
          </a:bodyPr>
          <a:lstStyle/>
          <a:p>
            <a:r>
              <a:rPr lang="en-AU" sz="1200" dirty="0">
                <a:solidFill>
                  <a:schemeClr val="tx1"/>
                </a:solidFill>
              </a:rPr>
              <a:t>Basic observations made and reported </a:t>
            </a:r>
          </a:p>
        </p:txBody>
      </p:sp>
      <p:sp>
        <p:nvSpPr>
          <p:cNvPr id="21" name="TextBox 20"/>
          <p:cNvSpPr txBox="1"/>
          <p:nvPr/>
        </p:nvSpPr>
        <p:spPr>
          <a:xfrm>
            <a:off x="4988824" y="5348935"/>
            <a:ext cx="3920716" cy="276999"/>
          </a:xfrm>
          <a:prstGeom prst="rect">
            <a:avLst/>
          </a:prstGeom>
          <a:noFill/>
          <a:ln w="12700">
            <a:solidFill>
              <a:schemeClr val="accent6"/>
            </a:solidFill>
          </a:ln>
        </p:spPr>
        <p:txBody>
          <a:bodyPr wrap="square" rtlCol="0">
            <a:spAutoFit/>
          </a:bodyPr>
          <a:lstStyle/>
          <a:p>
            <a:r>
              <a:rPr lang="en-AU" sz="1200" dirty="0">
                <a:solidFill>
                  <a:schemeClr val="tx1"/>
                </a:solidFill>
              </a:rPr>
              <a:t>Concepts and/or applications formulated </a:t>
            </a:r>
          </a:p>
        </p:txBody>
      </p:sp>
      <p:sp>
        <p:nvSpPr>
          <p:cNvPr id="22" name="TextBox 21"/>
          <p:cNvSpPr txBox="1"/>
          <p:nvPr/>
        </p:nvSpPr>
        <p:spPr>
          <a:xfrm>
            <a:off x="5013961" y="4895188"/>
            <a:ext cx="3920716" cy="276999"/>
          </a:xfrm>
          <a:prstGeom prst="rect">
            <a:avLst/>
          </a:prstGeom>
          <a:noFill/>
          <a:ln w="12700">
            <a:solidFill>
              <a:schemeClr val="accent6"/>
            </a:solidFill>
          </a:ln>
        </p:spPr>
        <p:txBody>
          <a:bodyPr wrap="square" rtlCol="0">
            <a:spAutoFit/>
          </a:bodyPr>
          <a:lstStyle/>
          <a:p>
            <a:r>
              <a:rPr lang="en-AU" sz="1200" dirty="0">
                <a:solidFill>
                  <a:schemeClr val="tx1"/>
                </a:solidFill>
              </a:rPr>
              <a:t>Proof of concept</a:t>
            </a:r>
          </a:p>
        </p:txBody>
      </p:sp>
      <p:sp>
        <p:nvSpPr>
          <p:cNvPr id="23" name="TextBox 22"/>
          <p:cNvSpPr txBox="1"/>
          <p:nvPr/>
        </p:nvSpPr>
        <p:spPr>
          <a:xfrm>
            <a:off x="4988824" y="4314582"/>
            <a:ext cx="3945852" cy="276999"/>
          </a:xfrm>
          <a:prstGeom prst="rect">
            <a:avLst/>
          </a:prstGeom>
          <a:noFill/>
          <a:ln w="12700">
            <a:solidFill>
              <a:schemeClr val="accent6">
                <a:lumMod val="60000"/>
                <a:lumOff val="40000"/>
              </a:schemeClr>
            </a:solidFill>
          </a:ln>
        </p:spPr>
        <p:txBody>
          <a:bodyPr wrap="square" rtlCol="0">
            <a:spAutoFit/>
          </a:bodyPr>
          <a:lstStyle/>
          <a:p>
            <a:r>
              <a:rPr lang="en-AU" sz="1200" dirty="0">
                <a:solidFill>
                  <a:schemeClr val="tx1"/>
                </a:solidFill>
              </a:rPr>
              <a:t>Component validation in a lab environment</a:t>
            </a:r>
          </a:p>
        </p:txBody>
      </p:sp>
      <p:sp>
        <p:nvSpPr>
          <p:cNvPr id="24" name="TextBox 23"/>
          <p:cNvSpPr txBox="1"/>
          <p:nvPr/>
        </p:nvSpPr>
        <p:spPr>
          <a:xfrm>
            <a:off x="4988824" y="3755226"/>
            <a:ext cx="3939659" cy="276999"/>
          </a:xfrm>
          <a:prstGeom prst="rect">
            <a:avLst/>
          </a:prstGeom>
          <a:noFill/>
          <a:ln w="12700">
            <a:solidFill>
              <a:schemeClr val="accent6">
                <a:lumMod val="60000"/>
                <a:lumOff val="40000"/>
              </a:schemeClr>
            </a:solidFill>
          </a:ln>
        </p:spPr>
        <p:txBody>
          <a:bodyPr wrap="square" rtlCol="0">
            <a:spAutoFit/>
          </a:bodyPr>
          <a:lstStyle/>
          <a:p>
            <a:r>
              <a:rPr lang="en-AU" sz="1200" dirty="0">
                <a:solidFill>
                  <a:schemeClr val="tx1"/>
                </a:solidFill>
              </a:rPr>
              <a:t>Validation in a relevant environment</a:t>
            </a:r>
          </a:p>
        </p:txBody>
      </p:sp>
      <p:sp>
        <p:nvSpPr>
          <p:cNvPr id="25" name="TextBox 24"/>
          <p:cNvSpPr txBox="1"/>
          <p:nvPr/>
        </p:nvSpPr>
        <p:spPr>
          <a:xfrm>
            <a:off x="4988824" y="3280766"/>
            <a:ext cx="3933479" cy="276999"/>
          </a:xfrm>
          <a:prstGeom prst="rect">
            <a:avLst/>
          </a:prstGeom>
          <a:noFill/>
          <a:ln w="12700">
            <a:solidFill>
              <a:srgbClr val="00B050"/>
            </a:solidFill>
          </a:ln>
        </p:spPr>
        <p:txBody>
          <a:bodyPr wrap="square" rtlCol="0">
            <a:spAutoFit/>
          </a:bodyPr>
          <a:lstStyle/>
          <a:p>
            <a:r>
              <a:rPr lang="en-AU" sz="1200" dirty="0">
                <a:solidFill>
                  <a:schemeClr val="tx1"/>
                </a:solidFill>
              </a:rPr>
              <a:t>Prototype demonstration in a relevant environment</a:t>
            </a:r>
          </a:p>
        </p:txBody>
      </p:sp>
      <p:grpSp>
        <p:nvGrpSpPr>
          <p:cNvPr id="30" name="Group 29"/>
          <p:cNvGrpSpPr/>
          <p:nvPr/>
        </p:nvGrpSpPr>
        <p:grpSpPr>
          <a:xfrm>
            <a:off x="3077383" y="4763147"/>
            <a:ext cx="1942249" cy="338554"/>
            <a:chOff x="3131840" y="4963991"/>
            <a:chExt cx="1942249" cy="338554"/>
          </a:xfrm>
        </p:grpSpPr>
        <p:cxnSp>
          <p:nvCxnSpPr>
            <p:cNvPr id="27" name="Straight Connector 26"/>
            <p:cNvCxnSpPr/>
            <p:nvPr/>
          </p:nvCxnSpPr>
          <p:spPr bwMode="auto">
            <a:xfrm>
              <a:off x="3131840" y="5147216"/>
              <a:ext cx="550927" cy="3624"/>
            </a:xfrm>
            <a:prstGeom prst="lin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p:cNvSpPr txBox="1"/>
            <p:nvPr/>
          </p:nvSpPr>
          <p:spPr>
            <a:xfrm>
              <a:off x="3658317" y="4963991"/>
              <a:ext cx="1415772" cy="338554"/>
            </a:xfrm>
            <a:prstGeom prst="rect">
              <a:avLst/>
            </a:prstGeom>
            <a:noFill/>
          </p:spPr>
          <p:txBody>
            <a:bodyPr wrap="square" rtlCol="0">
              <a:spAutoFit/>
            </a:bodyPr>
            <a:lstStyle/>
            <a:p>
              <a:r>
                <a:rPr lang="en-AU" sz="1600" b="1" dirty="0">
                  <a:solidFill>
                    <a:srgbClr val="00B050"/>
                  </a:solidFill>
                </a:rPr>
                <a:t>discovered</a:t>
              </a:r>
            </a:p>
          </p:txBody>
        </p:sp>
      </p:grpSp>
      <p:grpSp>
        <p:nvGrpSpPr>
          <p:cNvPr id="31" name="Group 30"/>
          <p:cNvGrpSpPr/>
          <p:nvPr/>
        </p:nvGrpSpPr>
        <p:grpSpPr>
          <a:xfrm>
            <a:off x="3080339" y="3555172"/>
            <a:ext cx="1942249" cy="338554"/>
            <a:chOff x="3131840" y="4963991"/>
            <a:chExt cx="1942249" cy="338554"/>
          </a:xfrm>
        </p:grpSpPr>
        <p:cxnSp>
          <p:nvCxnSpPr>
            <p:cNvPr id="32" name="Straight Connector 31"/>
            <p:cNvCxnSpPr/>
            <p:nvPr/>
          </p:nvCxnSpPr>
          <p:spPr bwMode="auto">
            <a:xfrm>
              <a:off x="3131840" y="5147216"/>
              <a:ext cx="550927" cy="3624"/>
            </a:xfrm>
            <a:prstGeom prst="lin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3658317" y="4963991"/>
              <a:ext cx="1415772" cy="338554"/>
            </a:xfrm>
            <a:prstGeom prst="rect">
              <a:avLst/>
            </a:prstGeom>
            <a:noFill/>
          </p:spPr>
          <p:txBody>
            <a:bodyPr wrap="square" rtlCol="0">
              <a:spAutoFit/>
            </a:bodyPr>
            <a:lstStyle/>
            <a:p>
              <a:r>
                <a:rPr lang="en-AU" sz="1600" b="1" dirty="0">
                  <a:solidFill>
                    <a:srgbClr val="00B050"/>
                  </a:solidFill>
                </a:rPr>
                <a:t>feasible</a:t>
              </a:r>
            </a:p>
          </p:txBody>
        </p:sp>
      </p:grpSp>
      <p:grpSp>
        <p:nvGrpSpPr>
          <p:cNvPr id="34" name="Group 33"/>
          <p:cNvGrpSpPr/>
          <p:nvPr/>
        </p:nvGrpSpPr>
        <p:grpSpPr>
          <a:xfrm>
            <a:off x="3050813" y="2847044"/>
            <a:ext cx="1942249" cy="338554"/>
            <a:chOff x="3131840" y="4963991"/>
            <a:chExt cx="1942249" cy="338554"/>
          </a:xfrm>
        </p:grpSpPr>
        <p:cxnSp>
          <p:nvCxnSpPr>
            <p:cNvPr id="35" name="Straight Connector 34"/>
            <p:cNvCxnSpPr/>
            <p:nvPr/>
          </p:nvCxnSpPr>
          <p:spPr bwMode="auto">
            <a:xfrm>
              <a:off x="3131840" y="5147216"/>
              <a:ext cx="550927" cy="3624"/>
            </a:xfrm>
            <a:prstGeom prst="lin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a:off x="3658317" y="4963991"/>
              <a:ext cx="1415772" cy="338554"/>
            </a:xfrm>
            <a:prstGeom prst="rect">
              <a:avLst/>
            </a:prstGeom>
            <a:noFill/>
          </p:spPr>
          <p:txBody>
            <a:bodyPr wrap="square" rtlCol="0">
              <a:spAutoFit/>
            </a:bodyPr>
            <a:lstStyle/>
            <a:p>
              <a:r>
                <a:rPr lang="en-AU" sz="1600" b="1" dirty="0">
                  <a:solidFill>
                    <a:srgbClr val="00B050"/>
                  </a:solidFill>
                </a:rPr>
                <a:t>practical</a:t>
              </a:r>
            </a:p>
          </p:txBody>
        </p:sp>
      </p:grpSp>
      <p:grpSp>
        <p:nvGrpSpPr>
          <p:cNvPr id="42" name="Group 41"/>
          <p:cNvGrpSpPr/>
          <p:nvPr/>
        </p:nvGrpSpPr>
        <p:grpSpPr>
          <a:xfrm>
            <a:off x="3047160" y="2134647"/>
            <a:ext cx="2476031" cy="338554"/>
            <a:chOff x="3131840" y="4963991"/>
            <a:chExt cx="2476031" cy="338554"/>
          </a:xfrm>
        </p:grpSpPr>
        <p:cxnSp>
          <p:nvCxnSpPr>
            <p:cNvPr id="43" name="Straight Connector 42"/>
            <p:cNvCxnSpPr/>
            <p:nvPr/>
          </p:nvCxnSpPr>
          <p:spPr bwMode="auto">
            <a:xfrm>
              <a:off x="3131840" y="5147216"/>
              <a:ext cx="550927" cy="3624"/>
            </a:xfrm>
            <a:prstGeom prst="lin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Box 43"/>
            <p:cNvSpPr txBox="1"/>
            <p:nvPr/>
          </p:nvSpPr>
          <p:spPr>
            <a:xfrm>
              <a:off x="3658317" y="4963991"/>
              <a:ext cx="1949554" cy="338554"/>
            </a:xfrm>
            <a:prstGeom prst="rect">
              <a:avLst/>
            </a:prstGeom>
            <a:noFill/>
          </p:spPr>
          <p:txBody>
            <a:bodyPr wrap="square" rtlCol="0">
              <a:spAutoFit/>
            </a:bodyPr>
            <a:lstStyle/>
            <a:p>
              <a:r>
                <a:rPr lang="en-AU" sz="1600" b="1" dirty="0">
                  <a:solidFill>
                    <a:srgbClr val="00B050"/>
                  </a:solidFill>
                </a:rPr>
                <a:t>application ready</a:t>
              </a:r>
            </a:p>
          </p:txBody>
        </p:sp>
      </p:grpSp>
      <p:sp>
        <p:nvSpPr>
          <p:cNvPr id="45" name="TextBox 44"/>
          <p:cNvSpPr txBox="1"/>
          <p:nvPr/>
        </p:nvSpPr>
        <p:spPr>
          <a:xfrm>
            <a:off x="2320939" y="1077942"/>
            <a:ext cx="1001684" cy="338554"/>
          </a:xfrm>
          <a:prstGeom prst="rect">
            <a:avLst/>
          </a:prstGeom>
          <a:noFill/>
        </p:spPr>
        <p:txBody>
          <a:bodyPr wrap="none" rtlCol="0">
            <a:spAutoFit/>
          </a:bodyPr>
          <a:lstStyle/>
          <a:p>
            <a:r>
              <a:rPr lang="en-AU" sz="1600" b="1" dirty="0">
                <a:solidFill>
                  <a:schemeClr val="tx1"/>
                </a:solidFill>
              </a:rPr>
              <a:t>(TRL 10)</a:t>
            </a:r>
          </a:p>
        </p:txBody>
      </p:sp>
      <p:sp>
        <p:nvSpPr>
          <p:cNvPr id="46" name="TextBox 45"/>
          <p:cNvSpPr txBox="1"/>
          <p:nvPr/>
        </p:nvSpPr>
        <p:spPr>
          <a:xfrm>
            <a:off x="4979429" y="2916653"/>
            <a:ext cx="3920714" cy="276999"/>
          </a:xfrm>
          <a:prstGeom prst="rect">
            <a:avLst/>
          </a:prstGeom>
          <a:noFill/>
          <a:ln w="12700">
            <a:solidFill>
              <a:srgbClr val="00B0F0"/>
            </a:solidFill>
          </a:ln>
        </p:spPr>
        <p:txBody>
          <a:bodyPr wrap="square" rtlCol="0">
            <a:spAutoFit/>
          </a:bodyPr>
          <a:lstStyle/>
          <a:p>
            <a:r>
              <a:rPr lang="en-AU" sz="1200" dirty="0">
                <a:solidFill>
                  <a:schemeClr val="tx1"/>
                </a:solidFill>
              </a:rPr>
              <a:t>Prototype demonstration in an operational environment</a:t>
            </a:r>
          </a:p>
        </p:txBody>
      </p:sp>
      <p:sp>
        <p:nvSpPr>
          <p:cNvPr id="47" name="TextBox 46"/>
          <p:cNvSpPr txBox="1"/>
          <p:nvPr/>
        </p:nvSpPr>
        <p:spPr>
          <a:xfrm>
            <a:off x="4971766" y="2609814"/>
            <a:ext cx="3920714" cy="276999"/>
          </a:xfrm>
          <a:prstGeom prst="rect">
            <a:avLst/>
          </a:prstGeom>
          <a:noFill/>
          <a:ln w="12700">
            <a:solidFill>
              <a:srgbClr val="00B0F0"/>
            </a:solidFill>
          </a:ln>
        </p:spPr>
        <p:txBody>
          <a:bodyPr wrap="square" rtlCol="0">
            <a:spAutoFit/>
          </a:bodyPr>
          <a:lstStyle/>
          <a:p>
            <a:r>
              <a:rPr lang="en-AU" sz="1200" dirty="0">
                <a:solidFill>
                  <a:schemeClr val="tx1"/>
                </a:solidFill>
              </a:rPr>
              <a:t>System completed &amp; qualified through tests + demos</a:t>
            </a:r>
          </a:p>
        </p:txBody>
      </p:sp>
      <p:sp>
        <p:nvSpPr>
          <p:cNvPr id="48" name="TextBox 47"/>
          <p:cNvSpPr txBox="1"/>
          <p:nvPr/>
        </p:nvSpPr>
        <p:spPr>
          <a:xfrm>
            <a:off x="5414787" y="1745570"/>
            <a:ext cx="3485356" cy="276999"/>
          </a:xfrm>
          <a:prstGeom prst="rect">
            <a:avLst/>
          </a:prstGeom>
          <a:noFill/>
          <a:ln w="12700">
            <a:solidFill>
              <a:srgbClr val="00B0F0"/>
            </a:solidFill>
          </a:ln>
        </p:spPr>
        <p:txBody>
          <a:bodyPr wrap="square" rtlCol="0">
            <a:spAutoFit/>
          </a:bodyPr>
          <a:lstStyle/>
          <a:p>
            <a:r>
              <a:rPr lang="en-AU" sz="1200" dirty="0">
                <a:solidFill>
                  <a:schemeClr val="tx1"/>
                </a:solidFill>
              </a:rPr>
              <a:t>System proven through successful operations</a:t>
            </a:r>
          </a:p>
        </p:txBody>
      </p:sp>
      <p:grpSp>
        <p:nvGrpSpPr>
          <p:cNvPr id="50" name="Group 49"/>
          <p:cNvGrpSpPr/>
          <p:nvPr/>
        </p:nvGrpSpPr>
        <p:grpSpPr>
          <a:xfrm>
            <a:off x="3083347" y="1370563"/>
            <a:ext cx="2556118" cy="338554"/>
            <a:chOff x="3131840" y="4957882"/>
            <a:chExt cx="2556118" cy="338554"/>
          </a:xfrm>
        </p:grpSpPr>
        <p:cxnSp>
          <p:nvCxnSpPr>
            <p:cNvPr id="51" name="Straight Connector 50"/>
            <p:cNvCxnSpPr/>
            <p:nvPr/>
          </p:nvCxnSpPr>
          <p:spPr bwMode="auto">
            <a:xfrm>
              <a:off x="3131840" y="5147216"/>
              <a:ext cx="550927" cy="3624"/>
            </a:xfrm>
            <a:prstGeom prst="lin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51"/>
            <p:cNvSpPr txBox="1"/>
            <p:nvPr/>
          </p:nvSpPr>
          <p:spPr>
            <a:xfrm>
              <a:off x="3738404" y="4957882"/>
              <a:ext cx="1949554" cy="338554"/>
            </a:xfrm>
            <a:prstGeom prst="rect">
              <a:avLst/>
            </a:prstGeom>
            <a:noFill/>
          </p:spPr>
          <p:txBody>
            <a:bodyPr wrap="square" rtlCol="0">
              <a:spAutoFit/>
            </a:bodyPr>
            <a:lstStyle/>
            <a:p>
              <a:r>
                <a:rPr lang="en-AU" sz="1600" b="1" dirty="0">
                  <a:solidFill>
                    <a:srgbClr val="00B050"/>
                  </a:solidFill>
                </a:rPr>
                <a:t>proven</a:t>
              </a:r>
            </a:p>
          </p:txBody>
        </p:sp>
      </p:grpSp>
      <p:sp>
        <p:nvSpPr>
          <p:cNvPr id="53" name="TextBox 52"/>
          <p:cNvSpPr txBox="1"/>
          <p:nvPr/>
        </p:nvSpPr>
        <p:spPr>
          <a:xfrm>
            <a:off x="5414787" y="2196202"/>
            <a:ext cx="3470724" cy="276999"/>
          </a:xfrm>
          <a:prstGeom prst="rect">
            <a:avLst/>
          </a:prstGeom>
          <a:noFill/>
          <a:ln w="12700">
            <a:solidFill>
              <a:srgbClr val="00B0F0"/>
            </a:solidFill>
          </a:ln>
        </p:spPr>
        <p:txBody>
          <a:bodyPr wrap="square" rtlCol="0">
            <a:spAutoFit/>
          </a:bodyPr>
          <a:lstStyle/>
          <a:p>
            <a:r>
              <a:rPr lang="en-AU" sz="1200" dirty="0">
                <a:solidFill>
                  <a:schemeClr val="tx1"/>
                </a:solidFill>
              </a:rPr>
              <a:t>Ready for full scale production</a:t>
            </a:r>
          </a:p>
        </p:txBody>
      </p:sp>
      <p:grpSp>
        <p:nvGrpSpPr>
          <p:cNvPr id="40" name="Group 39">
            <a:extLst>
              <a:ext uri="{FF2B5EF4-FFF2-40B4-BE49-F238E27FC236}">
                <a16:creationId xmlns:a16="http://schemas.microsoft.com/office/drawing/2014/main" id="{7F4B8A7B-330A-4B72-812B-BE9BF1B99C9E}"/>
              </a:ext>
            </a:extLst>
          </p:cNvPr>
          <p:cNvGrpSpPr/>
          <p:nvPr/>
        </p:nvGrpSpPr>
        <p:grpSpPr>
          <a:xfrm>
            <a:off x="3077383" y="1775082"/>
            <a:ext cx="2476031" cy="338554"/>
            <a:chOff x="3131840" y="4963991"/>
            <a:chExt cx="2476031" cy="338554"/>
          </a:xfrm>
        </p:grpSpPr>
        <p:cxnSp>
          <p:nvCxnSpPr>
            <p:cNvPr id="49" name="Straight Connector 48">
              <a:extLst>
                <a:ext uri="{FF2B5EF4-FFF2-40B4-BE49-F238E27FC236}">
                  <a16:creationId xmlns:a16="http://schemas.microsoft.com/office/drawing/2014/main" id="{6215E87D-2232-4118-B770-75D1FDDFF5D1}"/>
                </a:ext>
              </a:extLst>
            </p:cNvPr>
            <p:cNvCxnSpPr/>
            <p:nvPr/>
          </p:nvCxnSpPr>
          <p:spPr bwMode="auto">
            <a:xfrm>
              <a:off x="3131840" y="5147216"/>
              <a:ext cx="550927" cy="3624"/>
            </a:xfrm>
            <a:prstGeom prst="lin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Box 53">
              <a:extLst>
                <a:ext uri="{FF2B5EF4-FFF2-40B4-BE49-F238E27FC236}">
                  <a16:creationId xmlns:a16="http://schemas.microsoft.com/office/drawing/2014/main" id="{89DA8877-0E95-4531-9D90-2277CB925CD6}"/>
                </a:ext>
              </a:extLst>
            </p:cNvPr>
            <p:cNvSpPr txBox="1"/>
            <p:nvPr/>
          </p:nvSpPr>
          <p:spPr>
            <a:xfrm>
              <a:off x="3658317" y="4963991"/>
              <a:ext cx="1949554" cy="338554"/>
            </a:xfrm>
            <a:prstGeom prst="rect">
              <a:avLst/>
            </a:prstGeom>
            <a:noFill/>
          </p:spPr>
          <p:txBody>
            <a:bodyPr wrap="square" rtlCol="0">
              <a:spAutoFit/>
            </a:bodyPr>
            <a:lstStyle/>
            <a:p>
              <a:r>
                <a:rPr lang="en-AU" sz="1600" b="1" dirty="0">
                  <a:solidFill>
                    <a:srgbClr val="00B050"/>
                  </a:solidFill>
                </a:rPr>
                <a:t>production ready</a:t>
              </a:r>
            </a:p>
          </p:txBody>
        </p:sp>
      </p:grpSp>
      <p:sp>
        <p:nvSpPr>
          <p:cNvPr id="55" name="TextBox 54">
            <a:extLst>
              <a:ext uri="{FF2B5EF4-FFF2-40B4-BE49-F238E27FC236}">
                <a16:creationId xmlns:a16="http://schemas.microsoft.com/office/drawing/2014/main" id="{42553F44-18CD-4A13-9A6B-3CDD898C06FF}"/>
              </a:ext>
            </a:extLst>
          </p:cNvPr>
          <p:cNvSpPr txBox="1"/>
          <p:nvPr/>
        </p:nvSpPr>
        <p:spPr>
          <a:xfrm>
            <a:off x="5414787" y="1329587"/>
            <a:ext cx="3470724" cy="276999"/>
          </a:xfrm>
          <a:prstGeom prst="rect">
            <a:avLst/>
          </a:prstGeom>
          <a:noFill/>
          <a:ln w="12700">
            <a:solidFill>
              <a:srgbClr val="00B0F0"/>
            </a:solidFill>
          </a:ln>
        </p:spPr>
        <p:txBody>
          <a:bodyPr wrap="square" rtlCol="0">
            <a:spAutoFit/>
          </a:bodyPr>
          <a:lstStyle/>
          <a:p>
            <a:r>
              <a:rPr lang="en-AU" sz="1200" dirty="0">
                <a:solidFill>
                  <a:schemeClr val="tx1"/>
                </a:solidFill>
              </a:rPr>
              <a:t>Successful full scale operations</a:t>
            </a:r>
          </a:p>
        </p:txBody>
      </p:sp>
      <p:pic>
        <p:nvPicPr>
          <p:cNvPr id="3" name="Picture 2">
            <a:extLst>
              <a:ext uri="{FF2B5EF4-FFF2-40B4-BE49-F238E27FC236}">
                <a16:creationId xmlns:a16="http://schemas.microsoft.com/office/drawing/2014/main" id="{9921381A-6284-48FC-91A5-9F2B09D29502}"/>
              </a:ext>
            </a:extLst>
          </p:cNvPr>
          <p:cNvPicPr>
            <a:picLocks noChangeAspect="1"/>
          </p:cNvPicPr>
          <p:nvPr/>
        </p:nvPicPr>
        <p:blipFill>
          <a:blip r:embed="rId4"/>
          <a:stretch>
            <a:fillRect/>
          </a:stretch>
        </p:blipFill>
        <p:spPr>
          <a:xfrm>
            <a:off x="7818956" y="71146"/>
            <a:ext cx="1133475" cy="1209675"/>
          </a:xfrm>
          <a:prstGeom prst="rect">
            <a:avLst/>
          </a:prstGeom>
        </p:spPr>
      </p:pic>
    </p:spTree>
    <p:extLst>
      <p:ext uri="{BB962C8B-B14F-4D97-AF65-F5344CB8AC3E}">
        <p14:creationId xmlns:p14="http://schemas.microsoft.com/office/powerpoint/2010/main" val="2975222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Valley Of Death</a:t>
            </a:r>
          </a:p>
        </p:txBody>
      </p:sp>
      <p:sp>
        <p:nvSpPr>
          <p:cNvPr id="5" name="Slide Number Placeholder 4"/>
          <p:cNvSpPr>
            <a:spLocks noGrp="1"/>
          </p:cNvSpPr>
          <p:nvPr>
            <p:ph type="sldNum" sz="quarter" idx="12"/>
          </p:nvPr>
        </p:nvSpPr>
        <p:spPr/>
        <p:txBody>
          <a:bodyPr/>
          <a:lstStyle/>
          <a:p>
            <a:fld id="{0ACF9C41-1226-42B2-BE2B-0B6734D0EB0C}" type="slidenum">
              <a:rPr lang="en-AU" smtClean="0"/>
              <a:pPr/>
              <a:t>29</a:t>
            </a:fld>
            <a:endParaRPr lang="en-AU"/>
          </a:p>
        </p:txBody>
      </p:sp>
      <p:pic>
        <p:nvPicPr>
          <p:cNvPr id="8194" name="Picture 2" descr="http://www.sme.org/uploadedImages/Publications/ME_Magazine/2015/June/TechnologyReadinessLevelG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52736"/>
            <a:ext cx="6912768" cy="47590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7624" y="6093296"/>
            <a:ext cx="4536504" cy="400110"/>
          </a:xfrm>
          <a:prstGeom prst="rect">
            <a:avLst/>
          </a:prstGeom>
          <a:noFill/>
        </p:spPr>
        <p:txBody>
          <a:bodyPr wrap="square" rtlCol="0">
            <a:spAutoFit/>
          </a:bodyPr>
          <a:lstStyle/>
          <a:p>
            <a:r>
              <a:rPr lang="en-AU" dirty="0">
                <a:solidFill>
                  <a:schemeClr val="tx1"/>
                </a:solidFill>
              </a:rPr>
              <a:t>Source: Manufacturing Engineering, 2015</a:t>
            </a:r>
          </a:p>
          <a:p>
            <a:r>
              <a:rPr lang="en-AU" dirty="0">
                <a:solidFill>
                  <a:schemeClr val="tx1"/>
                </a:solidFill>
              </a:rPr>
              <a:t>http://www.sme.org/MEMagazine/Article.aspx?id=8589934630</a:t>
            </a:r>
          </a:p>
        </p:txBody>
      </p:sp>
    </p:spTree>
    <p:extLst>
      <p:ext uri="{BB962C8B-B14F-4D97-AF65-F5344CB8AC3E}">
        <p14:creationId xmlns:p14="http://schemas.microsoft.com/office/powerpoint/2010/main" val="3172774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Lets recall last time..……</a:t>
            </a:r>
          </a:p>
        </p:txBody>
      </p:sp>
      <p:sp>
        <p:nvSpPr>
          <p:cNvPr id="3" name="Content Placeholder 2">
            <a:extLst>
              <a:ext uri="{FF2B5EF4-FFF2-40B4-BE49-F238E27FC236}">
                <a16:creationId xmlns:a16="http://schemas.microsoft.com/office/drawing/2014/main" id="{43F9DF50-DFEC-4AC3-BFFC-6F5C9B4DD9A7}"/>
              </a:ext>
            </a:extLst>
          </p:cNvPr>
          <p:cNvSpPr>
            <a:spLocks noGrp="1"/>
          </p:cNvSpPr>
          <p:nvPr>
            <p:ph idx="1"/>
          </p:nvPr>
        </p:nvSpPr>
        <p:spPr>
          <a:xfrm>
            <a:off x="286999" y="1268760"/>
            <a:ext cx="5112568" cy="5113114"/>
          </a:xfrm>
        </p:spPr>
        <p:txBody>
          <a:bodyPr/>
          <a:lstStyle/>
          <a:p>
            <a:pPr marL="285750" indent="-285750">
              <a:spcBef>
                <a:spcPts val="600"/>
              </a:spcBef>
              <a:buFont typeface="Arial" panose="020B0604020202020204" pitchFamily="34" charset="0"/>
              <a:buChar char="•"/>
            </a:pPr>
            <a:r>
              <a:rPr lang="en-AU" sz="2000" dirty="0"/>
              <a:t>Project overviews:</a:t>
            </a:r>
          </a:p>
          <a:p>
            <a:pPr marL="603250" lvl="1" indent="-285750">
              <a:spcBef>
                <a:spcPts val="600"/>
              </a:spcBef>
              <a:buFont typeface="Arial" panose="020B0604020202020204" pitchFamily="34" charset="0"/>
              <a:buChar char="•"/>
            </a:pPr>
            <a:r>
              <a:rPr lang="en-AU" sz="2000" dirty="0"/>
              <a:t>Richard Taube  (FORD), Light Vehicle Emissions Project</a:t>
            </a:r>
          </a:p>
          <a:p>
            <a:pPr marL="603250" lvl="1" indent="-285750">
              <a:spcBef>
                <a:spcPts val="600"/>
              </a:spcBef>
              <a:buFont typeface="Arial" panose="020B0604020202020204" pitchFamily="34" charset="0"/>
              <a:buChar char="•"/>
            </a:pPr>
            <a:r>
              <a:rPr lang="en-AU" sz="2000" dirty="0"/>
              <a:t>Marcos Anastassiou (RMIT), Road – Rail Separation Project</a:t>
            </a:r>
          </a:p>
          <a:p>
            <a:pPr marL="603250" lvl="1" indent="-285750">
              <a:spcBef>
                <a:spcPts val="600"/>
              </a:spcBef>
              <a:buFont typeface="Arial" panose="020B0604020202020204" pitchFamily="34" charset="0"/>
              <a:buChar char="•"/>
            </a:pPr>
            <a:r>
              <a:rPr lang="en-AU" sz="2000" dirty="0"/>
              <a:t>Christopher Wong (Dept. of Transport), Rolling Stock Project</a:t>
            </a:r>
          </a:p>
          <a:p>
            <a:pPr marL="603250" lvl="1" indent="-285750">
              <a:spcBef>
                <a:spcPts val="600"/>
              </a:spcBef>
              <a:buFont typeface="Arial" panose="020B0604020202020204" pitchFamily="34" charset="0"/>
              <a:buChar char="•"/>
            </a:pPr>
            <a:endParaRPr lang="en-AU" sz="2000" dirty="0"/>
          </a:p>
          <a:p>
            <a:pPr marL="285750" indent="-285750">
              <a:spcBef>
                <a:spcPts val="600"/>
              </a:spcBef>
              <a:buFont typeface="Arial" panose="020B0604020202020204" pitchFamily="34" charset="0"/>
              <a:buChar char="•"/>
            </a:pPr>
            <a:r>
              <a:rPr lang="en-AU" sz="2000" dirty="0"/>
              <a:t>Humanistic aspects of managing innovation and technology </a:t>
            </a:r>
          </a:p>
          <a:p>
            <a:endParaRPr lang="en-AU" sz="2000"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3</a:t>
            </a:fld>
            <a:endParaRPr lang="en-AU"/>
          </a:p>
        </p:txBody>
      </p:sp>
      <p:pic>
        <p:nvPicPr>
          <p:cNvPr id="6" name="Picture 5"/>
          <p:cNvPicPr>
            <a:picLocks noChangeAspect="1"/>
          </p:cNvPicPr>
          <p:nvPr/>
        </p:nvPicPr>
        <p:blipFill>
          <a:blip r:embed="rId3"/>
          <a:stretch>
            <a:fillRect/>
          </a:stretch>
        </p:blipFill>
        <p:spPr>
          <a:xfrm>
            <a:off x="4957738" y="0"/>
            <a:ext cx="1565300" cy="1565300"/>
          </a:xfrm>
          <a:prstGeom prst="rect">
            <a:avLst/>
          </a:prstGeom>
        </p:spPr>
      </p:pic>
      <p:pic>
        <p:nvPicPr>
          <p:cNvPr id="10" name="Picture 9">
            <a:extLst>
              <a:ext uri="{FF2B5EF4-FFF2-40B4-BE49-F238E27FC236}">
                <a16:creationId xmlns:a16="http://schemas.microsoft.com/office/drawing/2014/main" id="{F4387535-200E-46CC-8E58-5BB0DCD39CF1}"/>
              </a:ext>
            </a:extLst>
          </p:cNvPr>
          <p:cNvPicPr>
            <a:picLocks noChangeAspect="1"/>
          </p:cNvPicPr>
          <p:nvPr/>
        </p:nvPicPr>
        <p:blipFill>
          <a:blip r:embed="rId4"/>
          <a:stretch>
            <a:fillRect/>
          </a:stretch>
        </p:blipFill>
        <p:spPr>
          <a:xfrm>
            <a:off x="6477494" y="767598"/>
            <a:ext cx="2559525" cy="1440160"/>
          </a:xfrm>
          <a:prstGeom prst="rect">
            <a:avLst/>
          </a:prstGeom>
        </p:spPr>
      </p:pic>
      <p:pic>
        <p:nvPicPr>
          <p:cNvPr id="11" name="Picture 6" descr="Image Gallery | Level Crossing Removal Project">
            <a:extLst>
              <a:ext uri="{FF2B5EF4-FFF2-40B4-BE49-F238E27FC236}">
                <a16:creationId xmlns:a16="http://schemas.microsoft.com/office/drawing/2014/main" id="{27443590-7B80-41F4-B56D-9058CDA7B6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5435" y="2268473"/>
            <a:ext cx="2559525" cy="1470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ow to get around Melbourne • Little City Trips">
            <a:extLst>
              <a:ext uri="{FF2B5EF4-FFF2-40B4-BE49-F238E27FC236}">
                <a16:creationId xmlns:a16="http://schemas.microsoft.com/office/drawing/2014/main" id="{D5B3C94C-98B6-4BFF-99E2-CDB046DB2B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5435" y="3825317"/>
            <a:ext cx="2545779" cy="13110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s://www.harrisonpl.org/images/events/1551730750.jpg">
            <a:extLst>
              <a:ext uri="{FF2B5EF4-FFF2-40B4-BE49-F238E27FC236}">
                <a16:creationId xmlns:a16="http://schemas.microsoft.com/office/drawing/2014/main" id="{3386FF92-153A-4E26-934E-5723494517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8024" y="4180134"/>
            <a:ext cx="1598977" cy="239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413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Project Funnel.</a:t>
            </a:r>
          </a:p>
        </p:txBody>
      </p:sp>
      <p:sp>
        <p:nvSpPr>
          <p:cNvPr id="6" name="Content Placeholder 5"/>
          <p:cNvSpPr>
            <a:spLocks noGrp="1"/>
          </p:cNvSpPr>
          <p:nvPr>
            <p:ph idx="1"/>
          </p:nvPr>
        </p:nvSpPr>
        <p:spPr>
          <a:xfrm>
            <a:off x="6660232" y="1340768"/>
            <a:ext cx="2296391" cy="4865687"/>
          </a:xfrm>
        </p:spPr>
        <p:txBody>
          <a:bodyPr/>
          <a:lstStyle/>
          <a:p>
            <a:r>
              <a:rPr lang="en-AU" sz="2000" dirty="0"/>
              <a:t>Portfolio approach:- spread the risk</a:t>
            </a:r>
          </a:p>
          <a:p>
            <a:endParaRPr lang="en-AU" sz="2000" dirty="0"/>
          </a:p>
          <a:p>
            <a:r>
              <a:rPr lang="en-AU" sz="2000" dirty="0"/>
              <a:t>What are the Decision point criteria?</a:t>
            </a:r>
          </a:p>
          <a:p>
            <a:endParaRPr lang="en-AU" sz="2000" dirty="0"/>
          </a:p>
          <a:p>
            <a:r>
              <a:rPr lang="en-AU" sz="2000" dirty="0"/>
              <a:t>What are the questions to kill off ideas?</a:t>
            </a:r>
          </a:p>
        </p:txBody>
      </p:sp>
      <p:sp>
        <p:nvSpPr>
          <p:cNvPr id="5" name="Slide Number Placeholder 4"/>
          <p:cNvSpPr>
            <a:spLocks noGrp="1"/>
          </p:cNvSpPr>
          <p:nvPr>
            <p:ph type="sldNum" sz="quarter" idx="12"/>
          </p:nvPr>
        </p:nvSpPr>
        <p:spPr/>
        <p:txBody>
          <a:bodyPr/>
          <a:lstStyle/>
          <a:p>
            <a:fld id="{0ACF9C41-1226-42B2-BE2B-0B6734D0EB0C}" type="slidenum">
              <a:rPr lang="en-AU" smtClean="0"/>
              <a:pPr/>
              <a:t>30</a:t>
            </a:fld>
            <a:endParaRPr lang="en-AU"/>
          </a:p>
        </p:txBody>
      </p:sp>
      <p:pic>
        <p:nvPicPr>
          <p:cNvPr id="20482" name="Picture 2" descr="https://geo-ide.noaa.gov/wiki/images/c/ca/Funne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 y="980728"/>
            <a:ext cx="6858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BAC5D6-0A53-4D3C-BE0A-8E78E68DE9B8}"/>
              </a:ext>
            </a:extLst>
          </p:cNvPr>
          <p:cNvSpPr txBox="1"/>
          <p:nvPr/>
        </p:nvSpPr>
        <p:spPr>
          <a:xfrm>
            <a:off x="3013506" y="946991"/>
            <a:ext cx="2108269" cy="400110"/>
          </a:xfrm>
          <a:prstGeom prst="rect">
            <a:avLst/>
          </a:prstGeom>
          <a:noFill/>
        </p:spPr>
        <p:txBody>
          <a:bodyPr wrap="none" rtlCol="0">
            <a:spAutoFit/>
          </a:bodyPr>
          <a:lstStyle/>
          <a:p>
            <a:r>
              <a:rPr lang="en-AU" sz="2000" b="1" dirty="0">
                <a:solidFill>
                  <a:schemeClr val="tx1"/>
                </a:solidFill>
              </a:rPr>
              <a:t>Decision Points</a:t>
            </a:r>
          </a:p>
        </p:txBody>
      </p:sp>
      <p:cxnSp>
        <p:nvCxnSpPr>
          <p:cNvPr id="7" name="Straight Arrow Connector 6">
            <a:extLst>
              <a:ext uri="{FF2B5EF4-FFF2-40B4-BE49-F238E27FC236}">
                <a16:creationId xmlns:a16="http://schemas.microsoft.com/office/drawing/2014/main" id="{90B98A40-88CA-4865-87C2-18C142D26E07}"/>
              </a:ext>
            </a:extLst>
          </p:cNvPr>
          <p:cNvCxnSpPr>
            <a:cxnSpLocks/>
            <a:endCxn id="3" idx="1"/>
          </p:cNvCxnSpPr>
          <p:nvPr/>
        </p:nvCxnSpPr>
        <p:spPr bwMode="auto">
          <a:xfrm flipV="1">
            <a:off x="1858775" y="1147046"/>
            <a:ext cx="1154731" cy="985810"/>
          </a:xfrm>
          <a:prstGeom prst="straightConnector1">
            <a:avLst/>
          </a:prstGeom>
          <a:noFill/>
          <a:ln w="25400" cap="flat" cmpd="sng" algn="ctr">
            <a:solidFill>
              <a:schemeClr val="accent2"/>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5779ADFC-318E-412B-8675-25242C71C3F9}"/>
              </a:ext>
            </a:extLst>
          </p:cNvPr>
          <p:cNvCxnSpPr>
            <a:cxnSpLocks/>
          </p:cNvCxnSpPr>
          <p:nvPr/>
        </p:nvCxnSpPr>
        <p:spPr bwMode="auto">
          <a:xfrm flipV="1">
            <a:off x="2411760" y="1540792"/>
            <a:ext cx="601746" cy="1117955"/>
          </a:xfrm>
          <a:prstGeom prst="straightConnector1">
            <a:avLst/>
          </a:prstGeom>
          <a:noFill/>
          <a:ln w="25400" cap="flat" cmpd="sng" algn="ctr">
            <a:solidFill>
              <a:schemeClr val="accent2"/>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8D01D047-CAAA-4F6C-B5FD-38F216FF8226}"/>
              </a:ext>
            </a:extLst>
          </p:cNvPr>
          <p:cNvCxnSpPr>
            <a:cxnSpLocks/>
          </p:cNvCxnSpPr>
          <p:nvPr/>
        </p:nvCxnSpPr>
        <p:spPr bwMode="auto">
          <a:xfrm flipV="1">
            <a:off x="3462852" y="1527085"/>
            <a:ext cx="256630" cy="965811"/>
          </a:xfrm>
          <a:prstGeom prst="straightConnector1">
            <a:avLst/>
          </a:prstGeom>
          <a:noFill/>
          <a:ln w="25400" cap="flat" cmpd="sng" algn="ctr">
            <a:solidFill>
              <a:schemeClr val="accent2"/>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940E4023-49AA-4A2A-9DF3-B07B7C4B2B97}"/>
              </a:ext>
            </a:extLst>
          </p:cNvPr>
          <p:cNvCxnSpPr>
            <a:cxnSpLocks/>
          </p:cNvCxnSpPr>
          <p:nvPr/>
        </p:nvCxnSpPr>
        <p:spPr bwMode="auto">
          <a:xfrm flipV="1">
            <a:off x="4463036" y="1588448"/>
            <a:ext cx="0" cy="976456"/>
          </a:xfrm>
          <a:prstGeom prst="straightConnector1">
            <a:avLst/>
          </a:prstGeom>
          <a:noFill/>
          <a:ln w="25400" cap="flat" cmpd="sng" algn="ctr">
            <a:solidFill>
              <a:schemeClr val="accent2"/>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8B9515AF-FAFB-4D09-A2AF-211A3CA87AC5}"/>
              </a:ext>
            </a:extLst>
          </p:cNvPr>
          <p:cNvCxnSpPr>
            <a:cxnSpLocks/>
          </p:cNvCxnSpPr>
          <p:nvPr/>
        </p:nvCxnSpPr>
        <p:spPr bwMode="auto">
          <a:xfrm flipH="1" flipV="1">
            <a:off x="4969375" y="1516440"/>
            <a:ext cx="610737" cy="1142307"/>
          </a:xfrm>
          <a:prstGeom prst="straightConnector1">
            <a:avLst/>
          </a:prstGeom>
          <a:noFill/>
          <a:ln w="25400" cap="flat" cmpd="sng" algn="ctr">
            <a:solidFill>
              <a:schemeClr val="accent2"/>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545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63000" cy="922337"/>
          </a:xfrm>
        </p:spPr>
        <p:txBody>
          <a:bodyPr/>
          <a:lstStyle/>
          <a:p>
            <a:r>
              <a:rPr lang="en-AU" sz="2800" dirty="0" err="1"/>
              <a:t>Heilmeier’s</a:t>
            </a:r>
            <a:r>
              <a:rPr lang="en-AU" sz="2800" dirty="0"/>
              <a:t> Catechism </a:t>
            </a:r>
            <a:br>
              <a:rPr lang="en-AU" sz="2400" dirty="0"/>
            </a:br>
            <a:r>
              <a:rPr lang="en-AU" sz="1800" dirty="0"/>
              <a:t> - Contains 9 questions you should be able to answer (from DARPA (Defence Advanced Research Projects Agency, USA)</a:t>
            </a:r>
            <a:br>
              <a:rPr lang="en-AU" sz="1800" dirty="0"/>
            </a:br>
            <a:br>
              <a:rPr lang="en-AU" sz="1800" dirty="0"/>
            </a:br>
            <a:endParaRPr lang="en-AU" sz="1800" dirty="0"/>
          </a:p>
        </p:txBody>
      </p:sp>
      <p:sp>
        <p:nvSpPr>
          <p:cNvPr id="3" name="Content Placeholder 2"/>
          <p:cNvSpPr>
            <a:spLocks noGrp="1"/>
          </p:cNvSpPr>
          <p:nvPr>
            <p:ph idx="1"/>
          </p:nvPr>
        </p:nvSpPr>
        <p:spPr>
          <a:xfrm>
            <a:off x="323528" y="1556793"/>
            <a:ext cx="8763000" cy="4320480"/>
          </a:xfrm>
        </p:spPr>
        <p:txBody>
          <a:bodyPr/>
          <a:lstStyle/>
          <a:p>
            <a:pPr marL="342900" indent="-342900">
              <a:buFont typeface="+mj-lt"/>
              <a:buAutoNum type="arabicPeriod"/>
            </a:pPr>
            <a:r>
              <a:rPr lang="en-AU" sz="1600" dirty="0"/>
              <a:t>What are you trying to do?  Articulate your objectives using absolutely no jargon.  What is the problem?  Why is it hard?</a:t>
            </a:r>
          </a:p>
          <a:p>
            <a:pPr marL="342900" indent="-342900">
              <a:buFont typeface="+mj-lt"/>
              <a:buAutoNum type="arabicPeriod"/>
            </a:pPr>
            <a:r>
              <a:rPr lang="en-AU" sz="1600" dirty="0"/>
              <a:t>How is it done today, and what are the limits of current practice?</a:t>
            </a:r>
          </a:p>
          <a:p>
            <a:pPr marL="342900" indent="-342900">
              <a:buFont typeface="+mj-lt"/>
              <a:buAutoNum type="arabicPeriod"/>
            </a:pPr>
            <a:r>
              <a:rPr lang="en-AU" sz="1600" dirty="0"/>
              <a:t>What's new in your approach and why do you think it will be successful?</a:t>
            </a:r>
          </a:p>
          <a:p>
            <a:pPr marL="342900" indent="-342900">
              <a:buFont typeface="+mj-lt"/>
              <a:buAutoNum type="arabicPeriod"/>
            </a:pPr>
            <a:r>
              <a:rPr lang="en-AU" sz="1600" dirty="0"/>
              <a:t>Who cares? Should mention key stakeholders.</a:t>
            </a:r>
          </a:p>
          <a:p>
            <a:pPr marL="342900" indent="-342900">
              <a:buFont typeface="+mj-lt"/>
              <a:buAutoNum type="arabicPeriod"/>
            </a:pPr>
            <a:r>
              <a:rPr lang="en-AU" sz="1600" dirty="0"/>
              <a:t>If you're successful, what difference will it make?   What impact will success have?  How will it be measured?</a:t>
            </a:r>
          </a:p>
          <a:p>
            <a:pPr marL="342900" indent="-342900">
              <a:buFont typeface="+mj-lt"/>
              <a:buAutoNum type="arabicPeriod"/>
            </a:pPr>
            <a:r>
              <a:rPr lang="en-AU" sz="1600" dirty="0"/>
              <a:t>What are the risks and the payoffs?</a:t>
            </a:r>
          </a:p>
          <a:p>
            <a:pPr marL="342900" indent="-342900">
              <a:buFont typeface="+mj-lt"/>
              <a:buAutoNum type="arabicPeriod"/>
            </a:pPr>
            <a:r>
              <a:rPr lang="en-AU" sz="1600" dirty="0"/>
              <a:t>How much will it cost?</a:t>
            </a:r>
          </a:p>
          <a:p>
            <a:pPr marL="342900" indent="-342900">
              <a:buFont typeface="+mj-lt"/>
              <a:buAutoNum type="arabicPeriod"/>
            </a:pPr>
            <a:r>
              <a:rPr lang="en-AU" sz="1600" dirty="0"/>
              <a:t>How long will it take?</a:t>
            </a:r>
          </a:p>
          <a:p>
            <a:pPr marL="342900" indent="-342900">
              <a:buFont typeface="+mj-lt"/>
              <a:buAutoNum type="arabicPeriod"/>
            </a:pPr>
            <a:r>
              <a:rPr lang="en-AU" sz="1600" dirty="0"/>
              <a:t>What are the midterm and final "exams" to check for success?  How will progress be measured?</a:t>
            </a:r>
          </a:p>
          <a:p>
            <a:endParaRPr lang="en-AU" sz="2000" kern="1200" dirty="0">
              <a:latin typeface="Arial" charset="0"/>
              <a:cs typeface="Arial" charset="0"/>
            </a:endParaRPr>
          </a:p>
          <a:p>
            <a:endParaRPr lang="en-AU" sz="2000" dirty="0"/>
          </a:p>
        </p:txBody>
      </p:sp>
      <p:sp>
        <p:nvSpPr>
          <p:cNvPr id="5" name="Slide Number Placeholder 4"/>
          <p:cNvSpPr>
            <a:spLocks noGrp="1"/>
          </p:cNvSpPr>
          <p:nvPr>
            <p:ph type="sldNum" sz="quarter" idx="12"/>
          </p:nvPr>
        </p:nvSpPr>
        <p:spPr/>
        <p:txBody>
          <a:bodyPr/>
          <a:lstStyle/>
          <a:p>
            <a:fld id="{0ACF9C41-1226-42B2-BE2B-0B6734D0EB0C}" type="slidenum">
              <a:rPr lang="en-AU" smtClean="0">
                <a:solidFill>
                  <a:srgbClr val="FFFFFF"/>
                </a:solidFill>
              </a:rPr>
              <a:pPr/>
              <a:t>31</a:t>
            </a:fld>
            <a:endParaRPr lang="en-AU">
              <a:solidFill>
                <a:srgbClr val="FFFFFF"/>
              </a:solidFill>
            </a:endParaRPr>
          </a:p>
        </p:txBody>
      </p:sp>
      <p:sp>
        <p:nvSpPr>
          <p:cNvPr id="6" name="TextBox 5">
            <a:extLst>
              <a:ext uri="{FF2B5EF4-FFF2-40B4-BE49-F238E27FC236}">
                <a16:creationId xmlns:a16="http://schemas.microsoft.com/office/drawing/2014/main" id="{76014990-E69A-4577-BE71-BC38C11E13DF}"/>
              </a:ext>
            </a:extLst>
          </p:cNvPr>
          <p:cNvSpPr txBox="1"/>
          <p:nvPr/>
        </p:nvSpPr>
        <p:spPr>
          <a:xfrm>
            <a:off x="212052" y="5877273"/>
            <a:ext cx="5887898" cy="769441"/>
          </a:xfrm>
          <a:prstGeom prst="rect">
            <a:avLst/>
          </a:prstGeom>
          <a:noFill/>
        </p:spPr>
        <p:txBody>
          <a:bodyPr wrap="square" rtlCol="0">
            <a:spAutoFit/>
          </a:bodyPr>
          <a:lstStyle/>
          <a:p>
            <a:endParaRPr lang="en-AU" dirty="0"/>
          </a:p>
          <a:p>
            <a:r>
              <a:rPr lang="en-AU" sz="1200" b="1" dirty="0">
                <a:solidFill>
                  <a:schemeClr val="tx1"/>
                </a:solidFill>
                <a:hlinkClick r:id="rId3"/>
              </a:rPr>
              <a:t>George H. </a:t>
            </a:r>
            <a:r>
              <a:rPr lang="en-AU" sz="1200" b="1" dirty="0" err="1">
                <a:solidFill>
                  <a:schemeClr val="tx1"/>
                </a:solidFill>
                <a:hlinkClick r:id="rId3"/>
              </a:rPr>
              <a:t>Heilmeier</a:t>
            </a:r>
            <a:br>
              <a:rPr lang="en-AU" sz="1200" dirty="0"/>
            </a:br>
            <a:r>
              <a:rPr lang="en-AU" sz="1200" i="1" dirty="0">
                <a:solidFill>
                  <a:schemeClr val="tx1"/>
                </a:solidFill>
              </a:rPr>
              <a:t>IEEE Spectrum</a:t>
            </a:r>
            <a:r>
              <a:rPr lang="en-AU" sz="1200" dirty="0">
                <a:solidFill>
                  <a:schemeClr val="tx1"/>
                </a:solidFill>
              </a:rPr>
              <a:t>, Volume 31, Issue 6, June 1994, Pages 56 – 59</a:t>
            </a:r>
            <a:endParaRPr lang="en-AU" sz="1200" dirty="0"/>
          </a:p>
          <a:p>
            <a:endParaRPr lang="en-AU" dirty="0"/>
          </a:p>
        </p:txBody>
      </p:sp>
    </p:spTree>
    <p:extLst>
      <p:ext uri="{BB962C8B-B14F-4D97-AF65-F5344CB8AC3E}">
        <p14:creationId xmlns:p14="http://schemas.microsoft.com/office/powerpoint/2010/main" val="467316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Other Strategies: Crowd Sourcing…..</a:t>
            </a:r>
          </a:p>
        </p:txBody>
      </p:sp>
      <p:sp>
        <p:nvSpPr>
          <p:cNvPr id="3" name="Content Placeholder 2"/>
          <p:cNvSpPr>
            <a:spLocks noGrp="1"/>
          </p:cNvSpPr>
          <p:nvPr>
            <p:ph idx="1"/>
          </p:nvPr>
        </p:nvSpPr>
        <p:spPr>
          <a:xfrm>
            <a:off x="251520" y="980728"/>
            <a:ext cx="8712968" cy="4865687"/>
          </a:xfrm>
        </p:spPr>
        <p:txBody>
          <a:bodyPr/>
          <a:lstStyle/>
          <a:p>
            <a:r>
              <a:rPr lang="en-AU" sz="2000" dirty="0"/>
              <a:t>Innovative companies are turning to the Web :</a:t>
            </a:r>
          </a:p>
          <a:p>
            <a:pPr lvl="1"/>
            <a:r>
              <a:rPr lang="en-AU" sz="2000" dirty="0"/>
              <a:t>Solutions to problems: ask the community…….</a:t>
            </a:r>
          </a:p>
          <a:p>
            <a:pPr lvl="1"/>
            <a:r>
              <a:rPr lang="en-AU" sz="2000" dirty="0"/>
              <a:t>New ideas</a:t>
            </a:r>
          </a:p>
          <a:p>
            <a:pPr lvl="1"/>
            <a:r>
              <a:rPr lang="en-AU" sz="2000" dirty="0"/>
              <a:t>Designs</a:t>
            </a:r>
          </a:p>
          <a:p>
            <a:pPr lvl="1"/>
            <a:r>
              <a:rPr lang="en-AU" sz="2000" dirty="0"/>
              <a:t>Diversity of views</a:t>
            </a:r>
          </a:p>
          <a:p>
            <a:pPr lvl="1"/>
            <a:r>
              <a:rPr lang="en-AU" sz="2000" dirty="0"/>
              <a:t>Leveraging wisdom of crowd is greater than individual /  organisation</a:t>
            </a:r>
          </a:p>
          <a:p>
            <a:r>
              <a:rPr lang="en-AU" sz="2000" dirty="0"/>
              <a:t>Issues include:</a:t>
            </a:r>
          </a:p>
          <a:p>
            <a:pPr lvl="1"/>
            <a:r>
              <a:rPr lang="en-AU" sz="2000" dirty="0"/>
              <a:t>Management of IP</a:t>
            </a:r>
          </a:p>
          <a:p>
            <a:pPr lvl="1"/>
            <a:r>
              <a:rPr lang="en-AU" sz="2000" dirty="0"/>
              <a:t>Competitive position</a:t>
            </a:r>
          </a:p>
          <a:p>
            <a:pPr lvl="1"/>
            <a:r>
              <a:rPr lang="en-AU" sz="2000" dirty="0"/>
              <a:t>Administration</a:t>
            </a:r>
          </a:p>
          <a:p>
            <a:r>
              <a:rPr lang="en-AU" sz="2000" dirty="0" err="1"/>
              <a:t>InnoCentive</a:t>
            </a:r>
            <a:r>
              <a:rPr lang="en-AU" sz="2000" dirty="0"/>
              <a:t>: R&amp;D challenges -  professional recognition and financial rewards to solve challenges (DuPont, </a:t>
            </a:r>
            <a:r>
              <a:rPr lang="en-AU" sz="2000" dirty="0" err="1"/>
              <a:t>P&amp;G</a:t>
            </a:r>
            <a:r>
              <a:rPr lang="en-AU" sz="2000" dirty="0"/>
              <a:t> leverage this)</a:t>
            </a:r>
          </a:p>
          <a:p>
            <a:r>
              <a:rPr lang="en-AU" sz="2000" dirty="0" err="1"/>
              <a:t>Ninesigma</a:t>
            </a:r>
            <a:r>
              <a:rPr lang="en-AU" sz="2000" dirty="0"/>
              <a:t>: Open Innovation on-line porthole.</a:t>
            </a:r>
          </a:p>
          <a:p>
            <a:endParaRPr lang="en-AU" sz="2000" dirty="0"/>
          </a:p>
          <a:p>
            <a:pPr lvl="1"/>
            <a:endParaRPr lang="en-AU"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32</a:t>
            </a:fld>
            <a:endParaRPr lang="en-AU"/>
          </a:p>
        </p:txBody>
      </p:sp>
    </p:spTree>
    <p:extLst>
      <p:ext uri="{BB962C8B-B14F-4D97-AF65-F5344CB8AC3E}">
        <p14:creationId xmlns:p14="http://schemas.microsoft.com/office/powerpoint/2010/main" val="198012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anim calcmode="lin" valueType="num">
                                      <p:cBhvr>
                                        <p:cTn id="5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anim calcmode="lin" valueType="num">
                                      <p:cBhvr>
                                        <p:cTn id="6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Concepts Surrounding Crowd Sourcing</a:t>
            </a:r>
          </a:p>
        </p:txBody>
      </p:sp>
      <p:sp>
        <p:nvSpPr>
          <p:cNvPr id="5" name="Slide Number Placeholder 4"/>
          <p:cNvSpPr>
            <a:spLocks noGrp="1"/>
          </p:cNvSpPr>
          <p:nvPr>
            <p:ph type="sldNum" sz="quarter" idx="12"/>
          </p:nvPr>
        </p:nvSpPr>
        <p:spPr/>
        <p:txBody>
          <a:bodyPr/>
          <a:lstStyle/>
          <a:p>
            <a:fld id="{0ACF9C41-1226-42B2-BE2B-0B6734D0EB0C}" type="slidenum">
              <a:rPr lang="en-AU" smtClean="0"/>
              <a:pPr/>
              <a:t>33</a:t>
            </a:fld>
            <a:endParaRPr lang="en-AU"/>
          </a:p>
        </p:txBody>
      </p:sp>
      <p:pic>
        <p:nvPicPr>
          <p:cNvPr id="4098" name="Picture 2" descr="https://hbr.org/resources/images/article_assets/hbr/1304/R1304C_A_L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48" y="1052736"/>
            <a:ext cx="8468348" cy="5293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867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5. Technology Appropriation</a:t>
            </a:r>
          </a:p>
        </p:txBody>
      </p:sp>
      <p:sp>
        <p:nvSpPr>
          <p:cNvPr id="4" name="Date Placeholder 3"/>
          <p:cNvSpPr>
            <a:spLocks noGrp="1"/>
          </p:cNvSpPr>
          <p:nvPr>
            <p:ph type="dt" sz="half" idx="10"/>
          </p:nvPr>
        </p:nvSpPr>
        <p:spPr>
          <a:xfrm>
            <a:off x="444500" y="6565900"/>
            <a:ext cx="4415532" cy="215900"/>
          </a:xfrm>
        </p:spPr>
        <p:txBody>
          <a:bodyPr/>
          <a:lstStyle/>
          <a:p>
            <a:r>
              <a:rPr lang="en-AU" dirty="0">
                <a:hlinkClick r:id="rId3"/>
              </a:rPr>
              <a:t>https://www.freeimages.com/photo/puzzle-1-1161337</a:t>
            </a:r>
            <a:endParaRPr lang="en-AU"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34</a:t>
            </a:fld>
            <a:endParaRPr lang="en-AU"/>
          </a:p>
        </p:txBody>
      </p:sp>
      <p:pic>
        <p:nvPicPr>
          <p:cNvPr id="7170" name="Picture 2" descr="Puzzle 1">
            <a:extLst>
              <a:ext uri="{FF2B5EF4-FFF2-40B4-BE49-F238E27FC236}">
                <a16:creationId xmlns:a16="http://schemas.microsoft.com/office/drawing/2014/main" id="{B5197481-CBA5-4A92-A75C-C2D75841C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253558"/>
            <a:ext cx="6807956" cy="51059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183751-774F-46C2-B1F9-D61B65593A25}"/>
              </a:ext>
            </a:extLst>
          </p:cNvPr>
          <p:cNvSpPr txBox="1"/>
          <p:nvPr/>
        </p:nvSpPr>
        <p:spPr>
          <a:xfrm>
            <a:off x="3913810" y="6578600"/>
            <a:ext cx="979755" cy="246221"/>
          </a:xfrm>
          <a:prstGeom prst="rect">
            <a:avLst/>
          </a:prstGeom>
          <a:noFill/>
        </p:spPr>
        <p:txBody>
          <a:bodyPr wrap="none" rtlCol="0">
            <a:spAutoFit/>
          </a:bodyPr>
          <a:lstStyle/>
          <a:p>
            <a:r>
              <a:rPr lang="en-AU" dirty="0">
                <a:solidFill>
                  <a:schemeClr val="tx1"/>
                </a:solidFill>
              </a:rPr>
              <a:t>Images Credit</a:t>
            </a:r>
          </a:p>
        </p:txBody>
      </p:sp>
    </p:spTree>
    <p:extLst>
      <p:ext uri="{BB962C8B-B14F-4D97-AF65-F5344CB8AC3E}">
        <p14:creationId xmlns:p14="http://schemas.microsoft.com/office/powerpoint/2010/main" val="3796452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655496" cy="922337"/>
          </a:xfrm>
        </p:spPr>
        <p:txBody>
          <a:bodyPr/>
          <a:lstStyle/>
          <a:p>
            <a:r>
              <a:rPr lang="en-AU" sz="2800" dirty="0"/>
              <a:t>5. Integration Of Technologies Into The Business</a:t>
            </a:r>
          </a:p>
        </p:txBody>
      </p:sp>
      <p:sp>
        <p:nvSpPr>
          <p:cNvPr id="3" name="Content Placeholder 2"/>
          <p:cNvSpPr>
            <a:spLocks noGrp="1"/>
          </p:cNvSpPr>
          <p:nvPr>
            <p:ph idx="1"/>
          </p:nvPr>
        </p:nvSpPr>
        <p:spPr>
          <a:xfrm>
            <a:off x="425918" y="1052736"/>
            <a:ext cx="8229600" cy="4865687"/>
          </a:xfrm>
        </p:spPr>
        <p:txBody>
          <a:bodyPr/>
          <a:lstStyle/>
          <a:p>
            <a:r>
              <a:rPr lang="en-AU" sz="2000" dirty="0"/>
              <a:t>Capability of a firm to actually implement an innovative technology is the key element to its success: </a:t>
            </a:r>
          </a:p>
          <a:p>
            <a:r>
              <a:rPr lang="en-AU" sz="2000" dirty="0"/>
              <a:t>Absorptive capacity</a:t>
            </a:r>
          </a:p>
          <a:p>
            <a:r>
              <a:rPr lang="en-AU" sz="2000" dirty="0"/>
              <a:t>Technology transfer</a:t>
            </a:r>
          </a:p>
          <a:p>
            <a:pPr lvl="1"/>
            <a:r>
              <a:rPr lang="en-AU" sz="2000" dirty="0"/>
              <a:t>‘Knowhow required to practically get a technology to work’</a:t>
            </a:r>
          </a:p>
          <a:p>
            <a:pPr lvl="2"/>
            <a:r>
              <a:rPr lang="en-AU" sz="2000" dirty="0"/>
              <a:t>Skills and know-how is often not written down (RISK !)</a:t>
            </a:r>
          </a:p>
          <a:p>
            <a:pPr lvl="1"/>
            <a:r>
              <a:rPr lang="en-AU" sz="2000" dirty="0"/>
              <a:t>Facility requirements</a:t>
            </a:r>
          </a:p>
          <a:p>
            <a:pPr lvl="1"/>
            <a:r>
              <a:rPr lang="en-AU" sz="2000" dirty="0"/>
              <a:t>Business systems</a:t>
            </a:r>
          </a:p>
          <a:p>
            <a:pPr lvl="1"/>
            <a:r>
              <a:rPr lang="en-AU" sz="2000" dirty="0"/>
              <a:t>Supply chain</a:t>
            </a:r>
          </a:p>
          <a:p>
            <a:r>
              <a:rPr lang="en-AU" sz="2000" dirty="0"/>
              <a:t>Technology often out paces the skill of workers to implement it</a:t>
            </a:r>
          </a:p>
          <a:p>
            <a:pPr lvl="1"/>
            <a:r>
              <a:rPr lang="en-AU" sz="2000" dirty="0"/>
              <a:t>Training</a:t>
            </a:r>
          </a:p>
          <a:p>
            <a:pPr lvl="1"/>
            <a:r>
              <a:rPr lang="en-AU" sz="2000" dirty="0"/>
              <a:t>Key Human Resources decisions to be made</a:t>
            </a:r>
          </a:p>
          <a:p>
            <a:r>
              <a:rPr lang="en-AU" sz="2000" dirty="0"/>
              <a:t>Safety – employees, consumers, general public</a:t>
            </a:r>
          </a:p>
        </p:txBody>
      </p:sp>
      <p:sp>
        <p:nvSpPr>
          <p:cNvPr id="5" name="Slide Number Placeholder 4"/>
          <p:cNvSpPr>
            <a:spLocks noGrp="1"/>
          </p:cNvSpPr>
          <p:nvPr>
            <p:ph type="sldNum" sz="quarter" idx="12"/>
          </p:nvPr>
        </p:nvSpPr>
        <p:spPr/>
        <p:txBody>
          <a:bodyPr/>
          <a:lstStyle/>
          <a:p>
            <a:fld id="{0ACF9C41-1226-42B2-BE2B-0B6734D0EB0C}" type="slidenum">
              <a:rPr lang="en-AU" smtClean="0"/>
              <a:pPr/>
              <a:t>35</a:t>
            </a:fld>
            <a:endParaRPr lang="en-AU"/>
          </a:p>
        </p:txBody>
      </p:sp>
    </p:spTree>
    <p:extLst>
      <p:ext uri="{BB962C8B-B14F-4D97-AF65-F5344CB8AC3E}">
        <p14:creationId xmlns:p14="http://schemas.microsoft.com/office/powerpoint/2010/main" val="2329436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Strategies To De-risk</a:t>
            </a:r>
          </a:p>
        </p:txBody>
      </p:sp>
      <p:sp>
        <p:nvSpPr>
          <p:cNvPr id="3" name="Content Placeholder 2"/>
          <p:cNvSpPr>
            <a:spLocks noGrp="1"/>
          </p:cNvSpPr>
          <p:nvPr>
            <p:ph idx="1"/>
          </p:nvPr>
        </p:nvSpPr>
        <p:spPr>
          <a:xfrm>
            <a:off x="381000" y="1196975"/>
            <a:ext cx="8229600" cy="4321026"/>
          </a:xfrm>
        </p:spPr>
        <p:txBody>
          <a:bodyPr/>
          <a:lstStyle/>
          <a:p>
            <a:r>
              <a:rPr lang="en-AU" sz="2000" dirty="0"/>
              <a:t>Pilot runs, simulation / modelling</a:t>
            </a:r>
          </a:p>
          <a:p>
            <a:r>
              <a:rPr lang="en-AU" sz="2000" dirty="0"/>
              <a:t>Beta testing (games)</a:t>
            </a:r>
          </a:p>
          <a:p>
            <a:r>
              <a:rPr lang="en-AU" sz="2000" dirty="0"/>
              <a:t>Test the market prior, during and/or following the development of technologies</a:t>
            </a:r>
          </a:p>
          <a:p>
            <a:r>
              <a:rPr lang="en-AU" sz="2000" dirty="0"/>
              <a:t>“Voice of Customer” </a:t>
            </a:r>
          </a:p>
          <a:p>
            <a:pPr lvl="1"/>
            <a:r>
              <a:rPr lang="en-AU" sz="1800" dirty="0"/>
              <a:t>Could be internal customer as well as external</a:t>
            </a:r>
          </a:p>
          <a:p>
            <a:pPr lvl="1"/>
            <a:r>
              <a:rPr lang="en-AU" sz="1800" dirty="0"/>
              <a:t>Beta testing (games)</a:t>
            </a:r>
          </a:p>
          <a:p>
            <a:pPr lvl="1"/>
            <a:r>
              <a:rPr lang="en-AU" sz="1800" dirty="0"/>
              <a:t>Minimal viable product</a:t>
            </a:r>
          </a:p>
          <a:p>
            <a:r>
              <a:rPr lang="en-AU" sz="2000" dirty="0"/>
              <a:t>Need to have written processes, staff shadowing, opportunity for ‘augmented reality’  techniques</a:t>
            </a:r>
          </a:p>
          <a:p>
            <a:r>
              <a:rPr lang="en-AU" sz="2000" dirty="0"/>
              <a:t>Larger companies often ‘spin out a new company’ to try the idea thereby protecting the parent companies brand (see later)</a:t>
            </a:r>
          </a:p>
          <a:p>
            <a:pPr marL="12700" indent="0">
              <a:buNone/>
            </a:pPr>
            <a:r>
              <a:rPr lang="en-AU" sz="2000" dirty="0"/>
              <a:t>  </a:t>
            </a:r>
          </a:p>
        </p:txBody>
      </p:sp>
      <p:sp>
        <p:nvSpPr>
          <p:cNvPr id="5" name="Slide Number Placeholder 4"/>
          <p:cNvSpPr>
            <a:spLocks noGrp="1"/>
          </p:cNvSpPr>
          <p:nvPr>
            <p:ph type="sldNum" sz="quarter" idx="12"/>
          </p:nvPr>
        </p:nvSpPr>
        <p:spPr/>
        <p:txBody>
          <a:bodyPr/>
          <a:lstStyle/>
          <a:p>
            <a:fld id="{0ACF9C41-1226-42B2-BE2B-0B6734D0EB0C}" type="slidenum">
              <a:rPr lang="en-AU" smtClean="0"/>
              <a:pPr/>
              <a:t>36</a:t>
            </a:fld>
            <a:endParaRPr lang="en-AU"/>
          </a:p>
        </p:txBody>
      </p:sp>
    </p:spTree>
    <p:extLst>
      <p:ext uri="{BB962C8B-B14F-4D97-AF65-F5344CB8AC3E}">
        <p14:creationId xmlns:p14="http://schemas.microsoft.com/office/powerpoint/2010/main" val="272647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1000"/>
                                        <p:tgtEl>
                                          <p:spTgt spid="3">
                                            <p:txEl>
                                              <p:pRg st="8" end="8"/>
                                            </p:txEl>
                                          </p:spTgt>
                                        </p:tgtEl>
                                      </p:cBhvr>
                                    </p:animEffect>
                                    <p:anim calcmode="lin" valueType="num">
                                      <p:cBhvr>
                                        <p:cTn id="5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fade">
                                      <p:cBhvr>
                                        <p:cTn id="64" dur="1000"/>
                                        <p:tgtEl>
                                          <p:spTgt spid="3">
                                            <p:txEl>
                                              <p:pRg st="9" end="9"/>
                                            </p:txEl>
                                          </p:spTgt>
                                        </p:tgtEl>
                                      </p:cBhvr>
                                    </p:animEffect>
                                    <p:anim calcmode="lin" valueType="num">
                                      <p:cBhvr>
                                        <p:cTn id="6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6. Managing Implemented Technology</a:t>
            </a:r>
          </a:p>
        </p:txBody>
      </p:sp>
      <p:sp>
        <p:nvSpPr>
          <p:cNvPr id="4" name="Date Placeholder 3"/>
          <p:cNvSpPr>
            <a:spLocks noGrp="1"/>
          </p:cNvSpPr>
          <p:nvPr>
            <p:ph type="dt" sz="half" idx="10"/>
          </p:nvPr>
        </p:nvSpPr>
        <p:spPr/>
        <p:txBody>
          <a:bodyPr/>
          <a:lstStyle/>
          <a:p>
            <a:endParaRPr lang="en-AU"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37</a:t>
            </a:fld>
            <a:endParaRPr lang="en-AU"/>
          </a:p>
        </p:txBody>
      </p:sp>
      <p:pic>
        <p:nvPicPr>
          <p:cNvPr id="8194" name="Picture 2" descr="How to Improve Business Organization &amp; Efficiency | ASI Central ...">
            <a:extLst>
              <a:ext uri="{FF2B5EF4-FFF2-40B4-BE49-F238E27FC236}">
                <a16:creationId xmlns:a16="http://schemas.microsoft.com/office/drawing/2014/main" id="{28F80A2C-F3DD-44CA-8B70-2A64433D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191" y="1206095"/>
            <a:ext cx="7175217" cy="477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009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6. Getting The Most Out  Of What We Have</a:t>
            </a:r>
          </a:p>
        </p:txBody>
      </p:sp>
      <p:sp>
        <p:nvSpPr>
          <p:cNvPr id="3" name="Content Placeholder 2"/>
          <p:cNvSpPr>
            <a:spLocks noGrp="1"/>
          </p:cNvSpPr>
          <p:nvPr>
            <p:ph idx="1"/>
          </p:nvPr>
        </p:nvSpPr>
        <p:spPr>
          <a:xfrm>
            <a:off x="395536" y="1052736"/>
            <a:ext cx="8229600" cy="4865687"/>
          </a:xfrm>
        </p:spPr>
        <p:txBody>
          <a:bodyPr/>
          <a:lstStyle/>
          <a:p>
            <a:r>
              <a:rPr lang="en-AU" sz="2000" dirty="0"/>
              <a:t>Cannot maintain position via ad hoc implementation of technology</a:t>
            </a:r>
          </a:p>
          <a:p>
            <a:r>
              <a:rPr lang="en-AU" sz="2000" dirty="0"/>
              <a:t>Culture of continuous improvement </a:t>
            </a:r>
          </a:p>
          <a:p>
            <a:r>
              <a:rPr lang="en-AU" sz="2000" dirty="0"/>
              <a:t>Total quality management (e.g. six sigma, lean manufacturing, ISO9000)</a:t>
            </a:r>
          </a:p>
          <a:p>
            <a:r>
              <a:rPr lang="en-AU" sz="2000" dirty="0"/>
              <a:t>Basic Principles:</a:t>
            </a:r>
          </a:p>
          <a:p>
            <a:pPr lvl="1"/>
            <a:r>
              <a:rPr lang="en-AU" sz="2000" dirty="0"/>
              <a:t>Customer focused</a:t>
            </a:r>
          </a:p>
          <a:p>
            <a:pPr lvl="1"/>
            <a:r>
              <a:rPr lang="en-AU" sz="2000" dirty="0"/>
              <a:t>Employee engagement</a:t>
            </a:r>
          </a:p>
          <a:p>
            <a:pPr lvl="1"/>
            <a:r>
              <a:rPr lang="en-AU" sz="2000" dirty="0"/>
              <a:t>Process centred</a:t>
            </a:r>
          </a:p>
          <a:p>
            <a:pPr lvl="1"/>
            <a:r>
              <a:rPr lang="en-AU" sz="2000" dirty="0"/>
              <a:t>Integrated systems</a:t>
            </a:r>
          </a:p>
          <a:p>
            <a:pPr lvl="1"/>
            <a:r>
              <a:rPr lang="en-AU" sz="2000" dirty="0"/>
              <a:t>Strategic approach</a:t>
            </a:r>
          </a:p>
          <a:p>
            <a:pPr lvl="1"/>
            <a:r>
              <a:rPr lang="en-AU" sz="2000" dirty="0"/>
              <a:t>Continual improvement</a:t>
            </a:r>
          </a:p>
          <a:p>
            <a:pPr lvl="1"/>
            <a:r>
              <a:rPr lang="en-AU" sz="2000" dirty="0"/>
              <a:t>Fact based decision making</a:t>
            </a:r>
          </a:p>
          <a:p>
            <a:pPr lvl="1"/>
            <a:r>
              <a:rPr lang="en-AU" sz="2000" dirty="0"/>
              <a:t>Communication</a:t>
            </a:r>
          </a:p>
        </p:txBody>
      </p:sp>
      <p:sp>
        <p:nvSpPr>
          <p:cNvPr id="5" name="Slide Number Placeholder 4"/>
          <p:cNvSpPr>
            <a:spLocks noGrp="1"/>
          </p:cNvSpPr>
          <p:nvPr>
            <p:ph type="sldNum" sz="quarter" idx="12"/>
          </p:nvPr>
        </p:nvSpPr>
        <p:spPr/>
        <p:txBody>
          <a:bodyPr/>
          <a:lstStyle/>
          <a:p>
            <a:fld id="{0ACF9C41-1226-42B2-BE2B-0B6734D0EB0C}" type="slidenum">
              <a:rPr lang="en-AU" smtClean="0"/>
              <a:pPr/>
              <a:t>38</a:t>
            </a:fld>
            <a:endParaRPr lang="en-AU" dirty="0"/>
          </a:p>
        </p:txBody>
      </p:sp>
      <p:sp>
        <p:nvSpPr>
          <p:cNvPr id="4" name="Rectangle 3">
            <a:extLst>
              <a:ext uri="{FF2B5EF4-FFF2-40B4-BE49-F238E27FC236}">
                <a16:creationId xmlns:a16="http://schemas.microsoft.com/office/drawing/2014/main" id="{55D7E668-B610-458E-BFE3-CAA522F10288}"/>
              </a:ext>
            </a:extLst>
          </p:cNvPr>
          <p:cNvSpPr/>
          <p:nvPr/>
        </p:nvSpPr>
        <p:spPr>
          <a:xfrm>
            <a:off x="179512" y="6563667"/>
            <a:ext cx="8064896" cy="276999"/>
          </a:xfrm>
          <a:prstGeom prst="rect">
            <a:avLst/>
          </a:prstGeom>
        </p:spPr>
        <p:txBody>
          <a:bodyPr wrap="square">
            <a:spAutoFit/>
          </a:bodyPr>
          <a:lstStyle/>
          <a:p>
            <a:r>
              <a:rPr lang="en-AU" sz="1200" dirty="0"/>
              <a:t>The Certified Manager of Quality/Organizational Excellence Handbook, Russell Westcott (Ed) pages 291-292.</a:t>
            </a:r>
          </a:p>
        </p:txBody>
      </p:sp>
    </p:spTree>
    <p:extLst>
      <p:ext uri="{BB962C8B-B14F-4D97-AF65-F5344CB8AC3E}">
        <p14:creationId xmlns:p14="http://schemas.microsoft.com/office/powerpoint/2010/main" val="1410209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Final Words On Strategy……..</a:t>
            </a:r>
          </a:p>
        </p:txBody>
      </p:sp>
      <p:sp>
        <p:nvSpPr>
          <p:cNvPr id="5" name="Slide Number Placeholder 4"/>
          <p:cNvSpPr>
            <a:spLocks noGrp="1"/>
          </p:cNvSpPr>
          <p:nvPr>
            <p:ph type="sldNum" sz="quarter" idx="12"/>
          </p:nvPr>
        </p:nvSpPr>
        <p:spPr/>
        <p:txBody>
          <a:bodyPr/>
          <a:lstStyle/>
          <a:p>
            <a:fld id="{0ACF9C41-1226-42B2-BE2B-0B6734D0EB0C}" type="slidenum">
              <a:rPr lang="en-AU" smtClean="0"/>
              <a:pPr/>
              <a:t>39</a:t>
            </a:fld>
            <a:endParaRPr lang="en-AU"/>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944764"/>
            <a:ext cx="3456384" cy="507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83568" y="6024602"/>
            <a:ext cx="8280920" cy="400110"/>
          </a:xfrm>
          <a:prstGeom prst="rect">
            <a:avLst/>
          </a:prstGeom>
        </p:spPr>
        <p:txBody>
          <a:bodyPr wrap="square">
            <a:spAutoFit/>
          </a:bodyPr>
          <a:lstStyle/>
          <a:p>
            <a:r>
              <a:rPr lang="en-AU" dirty="0">
                <a:solidFill>
                  <a:schemeClr val="tx1"/>
                </a:solidFill>
              </a:rPr>
              <a:t>*Peter </a:t>
            </a:r>
            <a:r>
              <a:rPr lang="en-AU" dirty="0" err="1">
                <a:solidFill>
                  <a:schemeClr val="tx1"/>
                </a:solidFill>
              </a:rPr>
              <a:t>Drucker</a:t>
            </a:r>
            <a:endParaRPr lang="en-AU" dirty="0">
              <a:solidFill>
                <a:schemeClr val="tx1"/>
              </a:solidFill>
            </a:endParaRPr>
          </a:p>
          <a:p>
            <a:r>
              <a:rPr lang="en-AU" dirty="0">
                <a:solidFill>
                  <a:schemeClr val="tx1"/>
                </a:solidFill>
              </a:rPr>
              <a:t>http://www.strategyand.pwc.com/media/file/Katzenbach-Center_Webinar_Culture-Eats-Strategy-for-Breakfast.pdf</a:t>
            </a:r>
          </a:p>
        </p:txBody>
      </p:sp>
    </p:spTree>
    <p:extLst>
      <p:ext uri="{BB962C8B-B14F-4D97-AF65-F5344CB8AC3E}">
        <p14:creationId xmlns:p14="http://schemas.microsoft.com/office/powerpoint/2010/main" val="19655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DFCB-3005-40D6-BCFD-8F0FB19149D4}"/>
              </a:ext>
            </a:extLst>
          </p:cNvPr>
          <p:cNvSpPr>
            <a:spLocks noGrp="1"/>
          </p:cNvSpPr>
          <p:nvPr>
            <p:ph type="title"/>
          </p:nvPr>
        </p:nvSpPr>
        <p:spPr/>
        <p:txBody>
          <a:bodyPr/>
          <a:lstStyle/>
          <a:p>
            <a:r>
              <a:rPr lang="en-AU" dirty="0"/>
              <a:t>Industry Competition</a:t>
            </a:r>
          </a:p>
        </p:txBody>
      </p:sp>
      <p:sp>
        <p:nvSpPr>
          <p:cNvPr id="4" name="Slide Number Placeholder 3"/>
          <p:cNvSpPr>
            <a:spLocks noGrp="1"/>
          </p:cNvSpPr>
          <p:nvPr>
            <p:ph type="sldNum" sz="quarter" idx="12"/>
          </p:nvPr>
        </p:nvSpPr>
        <p:spPr/>
        <p:txBody>
          <a:bodyPr/>
          <a:lstStyle/>
          <a:p>
            <a:fld id="{CC7757E0-BF59-4ED4-BCF1-6D661BB1A3BA}" type="slidenum">
              <a:rPr lang="en-AU" smtClean="0"/>
              <a:pPr/>
              <a:t>4</a:t>
            </a:fld>
            <a:endParaRPr lang="en-AU" dirty="0"/>
          </a:p>
        </p:txBody>
      </p:sp>
      <p:pic>
        <p:nvPicPr>
          <p:cNvPr id="5" name="Picture 4"/>
          <p:cNvPicPr>
            <a:picLocks noChangeAspect="1"/>
          </p:cNvPicPr>
          <p:nvPr/>
        </p:nvPicPr>
        <p:blipFill>
          <a:blip r:embed="rId3"/>
          <a:stretch>
            <a:fillRect/>
          </a:stretch>
        </p:blipFill>
        <p:spPr>
          <a:xfrm>
            <a:off x="3595750" y="1196752"/>
            <a:ext cx="5204412" cy="4889996"/>
          </a:xfrm>
          <a:prstGeom prst="rect">
            <a:avLst/>
          </a:prstGeom>
        </p:spPr>
      </p:pic>
      <p:sp>
        <p:nvSpPr>
          <p:cNvPr id="7" name="TextBox 6"/>
          <p:cNvSpPr txBox="1"/>
          <p:nvPr/>
        </p:nvSpPr>
        <p:spPr>
          <a:xfrm>
            <a:off x="1944990" y="6548050"/>
            <a:ext cx="4578048" cy="276999"/>
          </a:xfrm>
          <a:prstGeom prst="rect">
            <a:avLst/>
          </a:prstGeom>
          <a:noFill/>
        </p:spPr>
        <p:txBody>
          <a:bodyPr wrap="none" rtlCol="0">
            <a:spAutoFit/>
          </a:bodyPr>
          <a:lstStyle/>
          <a:p>
            <a:r>
              <a:rPr lang="en-AU" sz="1200" dirty="0"/>
              <a:t>Michael E. Porter Harvard Business Review, January 2008, p78</a:t>
            </a:r>
          </a:p>
        </p:txBody>
      </p:sp>
      <p:sp>
        <p:nvSpPr>
          <p:cNvPr id="8" name="TextBox 7"/>
          <p:cNvSpPr txBox="1"/>
          <p:nvPr/>
        </p:nvSpPr>
        <p:spPr>
          <a:xfrm>
            <a:off x="539552" y="404664"/>
            <a:ext cx="184731" cy="246221"/>
          </a:xfrm>
          <a:prstGeom prst="rect">
            <a:avLst/>
          </a:prstGeom>
          <a:noFill/>
        </p:spPr>
        <p:txBody>
          <a:bodyPr wrap="none" rtlCol="0">
            <a:spAutoFit/>
          </a:bodyPr>
          <a:lstStyle/>
          <a:p>
            <a:endParaRPr lang="en-AU" dirty="0"/>
          </a:p>
        </p:txBody>
      </p:sp>
      <p:sp>
        <p:nvSpPr>
          <p:cNvPr id="9" name="TextBox 8"/>
          <p:cNvSpPr txBox="1"/>
          <p:nvPr/>
        </p:nvSpPr>
        <p:spPr>
          <a:xfrm>
            <a:off x="324810" y="1556792"/>
            <a:ext cx="3240360" cy="4678204"/>
          </a:xfrm>
          <a:prstGeom prst="rect">
            <a:avLst/>
          </a:prstGeom>
          <a:noFill/>
        </p:spPr>
        <p:txBody>
          <a:bodyPr wrap="square" rtlCol="0">
            <a:spAutoFit/>
          </a:bodyPr>
          <a:lstStyle/>
          <a:p>
            <a:r>
              <a:rPr lang="en-AU" sz="2000" dirty="0">
                <a:solidFill>
                  <a:schemeClr val="tx1"/>
                </a:solidFill>
              </a:rPr>
              <a:t>Businesses develop strategies to build defences against competitive forces or to open up an area where the forces are weakest. </a:t>
            </a:r>
          </a:p>
          <a:p>
            <a:endParaRPr lang="en-AU" sz="2000" dirty="0">
              <a:solidFill>
                <a:schemeClr val="tx1"/>
              </a:solidFill>
            </a:endParaRPr>
          </a:p>
          <a:p>
            <a:r>
              <a:rPr lang="en-AU" sz="2000" dirty="0">
                <a:solidFill>
                  <a:schemeClr val="tx1"/>
                </a:solidFill>
              </a:rPr>
              <a:t>Being innovative and introducing new technologies is one effective strategy to compete and win.</a:t>
            </a:r>
          </a:p>
          <a:p>
            <a:endParaRPr lang="en-AU" sz="2000" dirty="0">
              <a:solidFill>
                <a:schemeClr val="tx1"/>
              </a:solidFill>
            </a:endParaRPr>
          </a:p>
          <a:p>
            <a:endParaRPr lang="en-AU" sz="2000" dirty="0">
              <a:solidFill>
                <a:schemeClr val="tx1"/>
              </a:solidFill>
            </a:endParaRPr>
          </a:p>
          <a:p>
            <a:r>
              <a:rPr lang="en-AU" sz="1800" dirty="0">
                <a:solidFill>
                  <a:schemeClr val="tx1"/>
                </a:solidFill>
              </a:rPr>
              <a:t> </a:t>
            </a:r>
            <a:r>
              <a:rPr lang="en-AU" sz="1800" dirty="0"/>
              <a:t>y</a:t>
            </a:r>
          </a:p>
        </p:txBody>
      </p:sp>
    </p:spTree>
    <p:extLst>
      <p:ext uri="{BB962C8B-B14F-4D97-AF65-F5344CB8AC3E}">
        <p14:creationId xmlns:p14="http://schemas.microsoft.com/office/powerpoint/2010/main" val="682534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76200"/>
            <a:ext cx="2894064" cy="922337"/>
          </a:xfrm>
        </p:spPr>
        <p:txBody>
          <a:bodyPr/>
          <a:lstStyle/>
          <a:p>
            <a:r>
              <a:rPr lang="en-AU" dirty="0"/>
              <a:t>Strategy</a:t>
            </a:r>
          </a:p>
        </p:txBody>
      </p:sp>
      <p:sp>
        <p:nvSpPr>
          <p:cNvPr id="4" name="Slide Number Placeholder 3"/>
          <p:cNvSpPr>
            <a:spLocks noGrp="1"/>
          </p:cNvSpPr>
          <p:nvPr>
            <p:ph type="sldNum" sz="quarter" idx="12"/>
          </p:nvPr>
        </p:nvSpPr>
        <p:spPr/>
        <p:txBody>
          <a:bodyPr/>
          <a:lstStyle/>
          <a:p>
            <a:fld id="{CC7757E0-BF59-4ED4-BCF1-6D661BB1A3BA}" type="slidenum">
              <a:rPr lang="en-AU" smtClean="0"/>
              <a:pPr/>
              <a:t>5</a:t>
            </a:fld>
            <a:endParaRPr lang="en-AU" dirty="0"/>
          </a:p>
        </p:txBody>
      </p:sp>
      <p:pic>
        <p:nvPicPr>
          <p:cNvPr id="7" name="Picture 2" descr="http://cache3.asset-cache.net/xd/152458746.jpg?v=1&amp;c=IWSAsset&amp;k=2&amp;d=F13A1F9190F00936947298A2E9E13FAA30948E172A279BF890605967C750DDC3782FB55B1CF96B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22" y="800454"/>
            <a:ext cx="5042967" cy="3348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trekkingteamgroup.com/uploads/source/olnvlYeox-the%20GHT.jpg">
            <a:extLst>
              <a:ext uri="{FF2B5EF4-FFF2-40B4-BE49-F238E27FC236}">
                <a16:creationId xmlns:a16="http://schemas.microsoft.com/office/drawing/2014/main" id="{04BDA9CC-9A0D-4107-A3C9-A53D237D66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4077" y="800454"/>
            <a:ext cx="3393955" cy="1800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4C96D1-A63A-4A79-9FEF-CA8C25E9EC5F}"/>
              </a:ext>
            </a:extLst>
          </p:cNvPr>
          <p:cNvSpPr txBox="1"/>
          <p:nvPr/>
        </p:nvSpPr>
        <p:spPr>
          <a:xfrm>
            <a:off x="4139952" y="6486495"/>
            <a:ext cx="4685898" cy="400110"/>
          </a:xfrm>
          <a:prstGeom prst="rect">
            <a:avLst/>
          </a:prstGeom>
          <a:noFill/>
        </p:spPr>
        <p:txBody>
          <a:bodyPr wrap="none" rtlCol="0">
            <a:spAutoFit/>
          </a:bodyPr>
          <a:lstStyle/>
          <a:p>
            <a:r>
              <a:rPr lang="en-AU" dirty="0">
                <a:hlinkClick r:id="rId5"/>
              </a:rPr>
              <a:t>https://www.trekkingteamgroup.com/blog/the-great-himalayan-trail-</a:t>
            </a:r>
            <a:endParaRPr lang="en-AU" dirty="0"/>
          </a:p>
          <a:p>
            <a:r>
              <a:rPr lang="en-AU" dirty="0">
                <a:solidFill>
                  <a:schemeClr val="tx1"/>
                </a:solidFill>
              </a:rPr>
              <a:t>Dallas Interchange – Wikipedia, </a:t>
            </a:r>
            <a:r>
              <a:rPr lang="en-AU" dirty="0">
                <a:hlinkClick r:id="rId6"/>
              </a:rPr>
              <a:t>https://en.wikipedia.org/wiki/Interchange_(road)</a:t>
            </a:r>
            <a:endParaRPr lang="en-AU" dirty="0">
              <a:solidFill>
                <a:schemeClr val="tx1"/>
              </a:solidFill>
            </a:endParaRPr>
          </a:p>
        </p:txBody>
      </p:sp>
      <p:sp>
        <p:nvSpPr>
          <p:cNvPr id="6" name="Rectangle 5">
            <a:extLst>
              <a:ext uri="{FF2B5EF4-FFF2-40B4-BE49-F238E27FC236}">
                <a16:creationId xmlns:a16="http://schemas.microsoft.com/office/drawing/2014/main" id="{0F0A5C18-B63C-453A-9C99-53E6C4CC4DE8}"/>
              </a:ext>
            </a:extLst>
          </p:cNvPr>
          <p:cNvSpPr/>
          <p:nvPr/>
        </p:nvSpPr>
        <p:spPr>
          <a:xfrm>
            <a:off x="5983458" y="2620901"/>
            <a:ext cx="3059832" cy="400110"/>
          </a:xfrm>
          <a:prstGeom prst="rect">
            <a:avLst/>
          </a:prstGeom>
        </p:spPr>
        <p:txBody>
          <a:bodyPr wrap="square">
            <a:spAutoFit/>
          </a:bodyPr>
          <a:lstStyle/>
          <a:p>
            <a:r>
              <a:rPr lang="en-AU" sz="2000" dirty="0">
                <a:solidFill>
                  <a:schemeClr val="tx1"/>
                </a:solidFill>
              </a:rPr>
              <a:t>You Need A Strategy</a:t>
            </a:r>
          </a:p>
        </p:txBody>
      </p:sp>
      <p:pic>
        <p:nvPicPr>
          <p:cNvPr id="1028" name="Picture 4" descr="https://upload.wikimedia.org/wikipedia/commons/thumb/5/59/High_Five.jpg/800px-High_Five.jpg">
            <a:extLst>
              <a:ext uri="{FF2B5EF4-FFF2-40B4-BE49-F238E27FC236}">
                <a16:creationId xmlns:a16="http://schemas.microsoft.com/office/drawing/2014/main" id="{4202DA4D-E233-4878-A08B-CF49E86D58B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6938" y="3159552"/>
            <a:ext cx="2088232" cy="278516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40404AF-96AB-4F2C-93C2-D87A27663887}"/>
              </a:ext>
            </a:extLst>
          </p:cNvPr>
          <p:cNvSpPr/>
          <p:nvPr/>
        </p:nvSpPr>
        <p:spPr>
          <a:xfrm>
            <a:off x="5938100" y="6003224"/>
            <a:ext cx="2736304" cy="400110"/>
          </a:xfrm>
          <a:prstGeom prst="rect">
            <a:avLst/>
          </a:prstGeom>
        </p:spPr>
        <p:txBody>
          <a:bodyPr wrap="square">
            <a:spAutoFit/>
          </a:bodyPr>
          <a:lstStyle/>
          <a:p>
            <a:r>
              <a:rPr lang="en-AU" sz="2000" dirty="0">
                <a:solidFill>
                  <a:schemeClr val="tx1"/>
                </a:solidFill>
              </a:rPr>
              <a:t>and….Backup Plans</a:t>
            </a:r>
          </a:p>
        </p:txBody>
      </p:sp>
      <p:sp>
        <p:nvSpPr>
          <p:cNvPr id="11" name="Rectangle 10">
            <a:extLst>
              <a:ext uri="{FF2B5EF4-FFF2-40B4-BE49-F238E27FC236}">
                <a16:creationId xmlns:a16="http://schemas.microsoft.com/office/drawing/2014/main" id="{B806277E-E4FD-4824-A9A0-22ADF9BF2DE8}"/>
              </a:ext>
            </a:extLst>
          </p:cNvPr>
          <p:cNvSpPr/>
          <p:nvPr/>
        </p:nvSpPr>
        <p:spPr>
          <a:xfrm>
            <a:off x="1403648" y="4152026"/>
            <a:ext cx="2273774" cy="400110"/>
          </a:xfrm>
          <a:prstGeom prst="rect">
            <a:avLst/>
          </a:prstGeom>
        </p:spPr>
        <p:txBody>
          <a:bodyPr wrap="square">
            <a:spAutoFit/>
          </a:bodyPr>
          <a:lstStyle/>
          <a:p>
            <a:r>
              <a:rPr lang="en-AU" sz="2000" dirty="0">
                <a:solidFill>
                  <a:schemeClr val="tx1"/>
                </a:solidFill>
              </a:rPr>
              <a:t>To Achieve A Goal</a:t>
            </a:r>
          </a:p>
        </p:txBody>
      </p:sp>
      <p:sp>
        <p:nvSpPr>
          <p:cNvPr id="12" name="TextBox 11">
            <a:extLst>
              <a:ext uri="{FF2B5EF4-FFF2-40B4-BE49-F238E27FC236}">
                <a16:creationId xmlns:a16="http://schemas.microsoft.com/office/drawing/2014/main" id="{F2850AE7-F749-463F-92FF-F3A16A712BDB}"/>
              </a:ext>
            </a:extLst>
          </p:cNvPr>
          <p:cNvSpPr txBox="1"/>
          <p:nvPr/>
        </p:nvSpPr>
        <p:spPr>
          <a:xfrm>
            <a:off x="3317957" y="6578600"/>
            <a:ext cx="979755" cy="246221"/>
          </a:xfrm>
          <a:prstGeom prst="rect">
            <a:avLst/>
          </a:prstGeom>
          <a:noFill/>
        </p:spPr>
        <p:txBody>
          <a:bodyPr wrap="none" rtlCol="0">
            <a:spAutoFit/>
          </a:bodyPr>
          <a:lstStyle/>
          <a:p>
            <a:r>
              <a:rPr lang="en-AU" dirty="0">
                <a:solidFill>
                  <a:schemeClr val="tx1"/>
                </a:solidFill>
              </a:rPr>
              <a:t>Images Credit</a:t>
            </a:r>
          </a:p>
        </p:txBody>
      </p:sp>
    </p:spTree>
    <p:extLst>
      <p:ext uri="{BB962C8B-B14F-4D97-AF65-F5344CB8AC3E}">
        <p14:creationId xmlns:p14="http://schemas.microsoft.com/office/powerpoint/2010/main" val="3782543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Strategy – Its Essence </a:t>
            </a:r>
          </a:p>
        </p:txBody>
      </p:sp>
      <p:sp>
        <p:nvSpPr>
          <p:cNvPr id="5" name="Content Placeholder 4"/>
          <p:cNvSpPr>
            <a:spLocks noGrp="1"/>
          </p:cNvSpPr>
          <p:nvPr>
            <p:ph idx="1"/>
          </p:nvPr>
        </p:nvSpPr>
        <p:spPr>
          <a:xfrm>
            <a:off x="177163" y="1205551"/>
            <a:ext cx="5630304" cy="4608512"/>
          </a:xfrm>
        </p:spPr>
        <p:txBody>
          <a:bodyPr/>
          <a:lstStyle/>
          <a:p>
            <a:pPr marL="12700" indent="0">
              <a:buNone/>
            </a:pPr>
            <a:r>
              <a:rPr lang="en-AU" sz="2000" dirty="0"/>
              <a:t>Higher level plan summarizing the key elements and actions required to achieve a goal</a:t>
            </a:r>
          </a:p>
          <a:p>
            <a:pPr marL="12700" indent="0">
              <a:buNone/>
            </a:pPr>
            <a:endParaRPr lang="en-AU" sz="1200" dirty="0"/>
          </a:p>
          <a:p>
            <a:r>
              <a:rPr lang="en-AU" sz="2000" b="1" dirty="0"/>
              <a:t>Where are we now?</a:t>
            </a:r>
            <a:r>
              <a:rPr lang="en-AU" sz="2000" dirty="0"/>
              <a:t> Your current strategic position and clarify your mission, vision, and values.</a:t>
            </a:r>
          </a:p>
          <a:p>
            <a:r>
              <a:rPr lang="en-AU" sz="2000" b="1" dirty="0"/>
              <a:t>Where are we going?</a:t>
            </a:r>
            <a:r>
              <a:rPr lang="en-AU" sz="2000" dirty="0"/>
              <a:t> Establish your competitive advantage and your vision of the future</a:t>
            </a:r>
          </a:p>
          <a:p>
            <a:r>
              <a:rPr lang="en-AU" sz="2000" b="1" dirty="0"/>
              <a:t>How will we get there?</a:t>
            </a:r>
            <a:r>
              <a:rPr lang="en-AU" sz="2000" dirty="0"/>
              <a:t> Lay out the road to connect where you are now to where you’re going. Strategic objectives, goals, and action items and how you’ll execute your plan.</a:t>
            </a:r>
          </a:p>
          <a:p>
            <a:pPr lvl="1"/>
            <a:endParaRPr lang="en-AU" dirty="0"/>
          </a:p>
        </p:txBody>
      </p:sp>
      <p:sp>
        <p:nvSpPr>
          <p:cNvPr id="4" name="Slide Number Placeholder 3"/>
          <p:cNvSpPr>
            <a:spLocks noGrp="1"/>
          </p:cNvSpPr>
          <p:nvPr>
            <p:ph type="sldNum" sz="quarter" idx="12"/>
          </p:nvPr>
        </p:nvSpPr>
        <p:spPr/>
        <p:txBody>
          <a:bodyPr/>
          <a:lstStyle/>
          <a:p>
            <a:fld id="{CC7757E0-BF59-4ED4-BCF1-6D661BB1A3BA}" type="slidenum">
              <a:rPr lang="en-AU" smtClean="0"/>
              <a:pPr/>
              <a:t>6</a:t>
            </a:fld>
            <a:endParaRPr lang="en-AU"/>
          </a:p>
        </p:txBody>
      </p:sp>
      <p:pic>
        <p:nvPicPr>
          <p:cNvPr id="15" name="Picture 14"/>
          <p:cNvPicPr>
            <a:picLocks noChangeAspect="1"/>
          </p:cNvPicPr>
          <p:nvPr/>
        </p:nvPicPr>
        <p:blipFill>
          <a:blip r:embed="rId3"/>
          <a:stretch>
            <a:fillRect/>
          </a:stretch>
        </p:blipFill>
        <p:spPr>
          <a:xfrm>
            <a:off x="6523038" y="4941168"/>
            <a:ext cx="2172332" cy="1396499"/>
          </a:xfrm>
          <a:prstGeom prst="rect">
            <a:avLst/>
          </a:prstGeom>
        </p:spPr>
      </p:pic>
      <p:pic>
        <p:nvPicPr>
          <p:cNvPr id="17" name="Picture 16"/>
          <p:cNvPicPr>
            <a:picLocks noChangeAspect="1"/>
          </p:cNvPicPr>
          <p:nvPr/>
        </p:nvPicPr>
        <p:blipFill>
          <a:blip r:embed="rId4"/>
          <a:stretch>
            <a:fillRect/>
          </a:stretch>
        </p:blipFill>
        <p:spPr>
          <a:xfrm>
            <a:off x="6197594" y="3277277"/>
            <a:ext cx="2619375" cy="1743075"/>
          </a:xfrm>
          <a:prstGeom prst="rect">
            <a:avLst/>
          </a:prstGeom>
        </p:spPr>
      </p:pic>
      <p:pic>
        <p:nvPicPr>
          <p:cNvPr id="11" name="Picture 10"/>
          <p:cNvPicPr>
            <a:picLocks noChangeAspect="1"/>
          </p:cNvPicPr>
          <p:nvPr/>
        </p:nvPicPr>
        <p:blipFill>
          <a:blip r:embed="rId5"/>
          <a:stretch>
            <a:fillRect/>
          </a:stretch>
        </p:blipFill>
        <p:spPr>
          <a:xfrm>
            <a:off x="7214474" y="1751228"/>
            <a:ext cx="1992622" cy="1570186"/>
          </a:xfrm>
          <a:prstGeom prst="rect">
            <a:avLst/>
          </a:prstGeom>
        </p:spPr>
      </p:pic>
      <p:pic>
        <p:nvPicPr>
          <p:cNvPr id="2050" name="Picture 2" descr="Gladstone 'For Sale' sign - ABC News (Australian Broadcasting ...">
            <a:extLst>
              <a:ext uri="{FF2B5EF4-FFF2-40B4-BE49-F238E27FC236}">
                <a16:creationId xmlns:a16="http://schemas.microsoft.com/office/drawing/2014/main" id="{9714FB6F-FCD7-42E7-BE40-EA957467F08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448" y="40065"/>
            <a:ext cx="2641521" cy="176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94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Innovation and Technology Strategy</a:t>
            </a:r>
          </a:p>
        </p:txBody>
      </p:sp>
      <p:sp>
        <p:nvSpPr>
          <p:cNvPr id="3" name="Content Placeholder 2"/>
          <p:cNvSpPr>
            <a:spLocks noGrp="1"/>
          </p:cNvSpPr>
          <p:nvPr>
            <p:ph idx="1"/>
          </p:nvPr>
        </p:nvSpPr>
        <p:spPr>
          <a:xfrm>
            <a:off x="457200" y="1052736"/>
            <a:ext cx="8435280" cy="5041106"/>
          </a:xfrm>
        </p:spPr>
        <p:txBody>
          <a:bodyPr/>
          <a:lstStyle/>
          <a:p>
            <a:pPr marL="12700" indent="0">
              <a:buNone/>
            </a:pPr>
            <a:r>
              <a:rPr lang="en-AU" sz="2000" dirty="0"/>
              <a:t>A plan to achieve an outcome focusing on how innovation and the application of new or existing technologies can support the business achieving its goals (its competitive position).</a:t>
            </a:r>
          </a:p>
          <a:p>
            <a:r>
              <a:rPr lang="en-AU" sz="2000" dirty="0"/>
              <a:t>More than managing intellectual assets (see future Course modules)</a:t>
            </a:r>
          </a:p>
          <a:p>
            <a:r>
              <a:rPr lang="en-AU" sz="2000" dirty="0"/>
              <a:t>It connects to the overall business strategy and sub-plans thereof such as:</a:t>
            </a:r>
          </a:p>
          <a:p>
            <a:pPr lvl="1"/>
            <a:r>
              <a:rPr lang="en-AU" sz="2000" dirty="0"/>
              <a:t>Human resources</a:t>
            </a:r>
          </a:p>
          <a:p>
            <a:pPr lvl="1"/>
            <a:r>
              <a:rPr lang="en-AU" sz="2000" dirty="0"/>
              <a:t>Marketing</a:t>
            </a:r>
          </a:p>
          <a:p>
            <a:pPr lvl="1"/>
            <a:r>
              <a:rPr lang="en-AU" sz="2000" dirty="0"/>
              <a:t>Sales</a:t>
            </a:r>
          </a:p>
          <a:p>
            <a:pPr lvl="1"/>
            <a:r>
              <a:rPr lang="en-AU" sz="2000" dirty="0"/>
              <a:t>Asset management</a:t>
            </a:r>
          </a:p>
          <a:p>
            <a:pPr lvl="1"/>
            <a:r>
              <a:rPr lang="en-AU" sz="2000" dirty="0"/>
              <a:t>Capital expenditure</a:t>
            </a:r>
          </a:p>
          <a:p>
            <a:pPr lvl="1"/>
            <a:r>
              <a:rPr lang="en-AU" sz="2000" dirty="0"/>
              <a:t>Compliance management: warrantees, standards, codes </a:t>
            </a:r>
          </a:p>
          <a:p>
            <a:pPr marL="381000" lvl="1" indent="0">
              <a:buNone/>
            </a:pPr>
            <a:endParaRPr lang="en-AU" sz="2000" dirty="0"/>
          </a:p>
          <a:p>
            <a:pPr lvl="1"/>
            <a:endParaRPr lang="en-AU" sz="1600" dirty="0"/>
          </a:p>
          <a:p>
            <a:pPr lvl="1"/>
            <a:endParaRPr lang="en-AU" dirty="0"/>
          </a:p>
          <a:p>
            <a:endParaRPr lang="en-AU" dirty="0"/>
          </a:p>
        </p:txBody>
      </p:sp>
      <p:sp>
        <p:nvSpPr>
          <p:cNvPr id="5" name="Slide Number Placeholder 4"/>
          <p:cNvSpPr>
            <a:spLocks noGrp="1"/>
          </p:cNvSpPr>
          <p:nvPr>
            <p:ph type="sldNum" sz="quarter" idx="12"/>
          </p:nvPr>
        </p:nvSpPr>
        <p:spPr/>
        <p:txBody>
          <a:bodyPr/>
          <a:lstStyle/>
          <a:p>
            <a:fld id="{0ACF9C41-1226-42B2-BE2B-0B6734D0EB0C}" type="slidenum">
              <a:rPr lang="en-AU" smtClean="0"/>
              <a:pPr/>
              <a:t>7</a:t>
            </a:fld>
            <a:endParaRPr lang="en-AU"/>
          </a:p>
        </p:txBody>
      </p:sp>
    </p:spTree>
    <p:extLst>
      <p:ext uri="{BB962C8B-B14F-4D97-AF65-F5344CB8AC3E}">
        <p14:creationId xmlns:p14="http://schemas.microsoft.com/office/powerpoint/2010/main" val="2955011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609600"/>
            <a:ext cx="7772400" cy="685800"/>
          </a:xfrm>
          <a:gradFill rotWithShape="0">
            <a:gsLst>
              <a:gs pos="0">
                <a:srgbClr val="000076"/>
              </a:gs>
              <a:gs pos="50000">
                <a:srgbClr val="0000FF"/>
              </a:gs>
              <a:gs pos="100000">
                <a:srgbClr val="000076"/>
              </a:gs>
            </a:gsLst>
            <a:lin ang="5400000" scaled="1"/>
          </a:gradFill>
        </p:spPr>
        <p:txBody>
          <a:bodyPr/>
          <a:lstStyle/>
          <a:p>
            <a:r>
              <a:rPr lang="en-US" altLang="en-US" sz="2000" b="1" dirty="0">
                <a:solidFill>
                  <a:schemeClr val="bg1"/>
                </a:solidFill>
                <a:latin typeface="Arial" charset="0"/>
              </a:rPr>
              <a:t>INNOVATION / TECHNOLOGY STRATEGY MUST SUPPORT AND SHAPE BUSINESS STRATEGY</a:t>
            </a:r>
            <a:endParaRPr lang="en-US" altLang="en-US" sz="2800" b="1" dirty="0">
              <a:solidFill>
                <a:schemeClr val="bg1"/>
              </a:solidFill>
            </a:endParaRPr>
          </a:p>
        </p:txBody>
      </p:sp>
      <p:sp>
        <p:nvSpPr>
          <p:cNvPr id="6148" name="Rectangle 4"/>
          <p:cNvSpPr>
            <a:spLocks noChangeArrowheads="1"/>
          </p:cNvSpPr>
          <p:nvPr/>
        </p:nvSpPr>
        <p:spPr bwMode="auto">
          <a:xfrm>
            <a:off x="1066800" y="1905000"/>
            <a:ext cx="3657600" cy="533400"/>
          </a:xfrm>
          <a:prstGeom prst="rect">
            <a:avLst/>
          </a:prstGeom>
          <a:solidFill>
            <a:srgbClr val="00B050"/>
          </a:solidFill>
          <a:ln w="9525">
            <a:solidFill>
              <a:schemeClr val="accent1"/>
            </a:solidFill>
            <a:miter lim="800000"/>
            <a:headEnd/>
            <a:tailEnd/>
          </a:ln>
          <a:effectLst/>
          <a:extLst/>
        </p:spPr>
        <p:txBody>
          <a:bodyPr wrap="none" anchor="ctr"/>
          <a:lstStyle/>
          <a:p>
            <a:pPr algn="ctr">
              <a:defRPr/>
            </a:pPr>
            <a:r>
              <a:rPr lang="en-US" altLang="en-US" sz="2000" b="1" dirty="0">
                <a:effectLst>
                  <a:outerShdw blurRad="38100" dist="38100" dir="2700000" algn="tl">
                    <a:srgbClr val="FFFFFF"/>
                  </a:outerShdw>
                </a:effectLst>
                <a:latin typeface="Arial" charset="0"/>
              </a:rPr>
              <a:t>BUSINESS STRATEGY</a:t>
            </a:r>
            <a:endParaRPr lang="en-US" altLang="en-US" sz="2000" b="1" dirty="0">
              <a:latin typeface="Arial" charset="0"/>
            </a:endParaRPr>
          </a:p>
        </p:txBody>
      </p:sp>
      <p:sp>
        <p:nvSpPr>
          <p:cNvPr id="6149" name="Rectangle 5"/>
          <p:cNvSpPr>
            <a:spLocks noChangeArrowheads="1"/>
          </p:cNvSpPr>
          <p:nvPr/>
        </p:nvSpPr>
        <p:spPr bwMode="auto">
          <a:xfrm>
            <a:off x="539552" y="3810000"/>
            <a:ext cx="2356048" cy="1219200"/>
          </a:xfrm>
          <a:prstGeom prst="rect">
            <a:avLst/>
          </a:prstGeom>
          <a:solidFill>
            <a:srgbClr val="00B050"/>
          </a:solidFill>
          <a:ln w="9525">
            <a:solidFill>
              <a:schemeClr val="accent1"/>
            </a:solidFill>
            <a:miter lim="800000"/>
            <a:headEnd/>
            <a:tailEnd/>
          </a:ln>
          <a:effectLst/>
          <a:extLst/>
        </p:spPr>
        <p:txBody>
          <a:bodyPr wrap="none" anchor="ctr"/>
          <a:lstStyle/>
          <a:p>
            <a:pPr algn="ctr">
              <a:defRPr/>
            </a:pPr>
            <a:r>
              <a:rPr lang="en-US" altLang="en-US" sz="2000" b="1" dirty="0">
                <a:effectLst>
                  <a:outerShdw blurRad="38100" dist="38100" dir="2700000" algn="tl">
                    <a:srgbClr val="FFFFFF"/>
                  </a:outerShdw>
                </a:effectLst>
                <a:latin typeface="Arial" charset="0"/>
              </a:rPr>
              <a:t>INNOVATION  / </a:t>
            </a:r>
          </a:p>
          <a:p>
            <a:pPr algn="ctr">
              <a:defRPr/>
            </a:pPr>
            <a:r>
              <a:rPr lang="en-US" altLang="en-US" sz="2000" b="1" dirty="0">
                <a:effectLst>
                  <a:outerShdw blurRad="38100" dist="38100" dir="2700000" algn="tl">
                    <a:srgbClr val="FFFFFF"/>
                  </a:outerShdw>
                </a:effectLst>
                <a:latin typeface="Arial" charset="0"/>
              </a:rPr>
              <a:t>TECHNOLOGY </a:t>
            </a:r>
          </a:p>
          <a:p>
            <a:pPr algn="ctr">
              <a:defRPr/>
            </a:pPr>
            <a:r>
              <a:rPr lang="en-US" altLang="en-US" sz="2000" b="1" dirty="0">
                <a:effectLst>
                  <a:outerShdw blurRad="38100" dist="38100" dir="2700000" algn="tl">
                    <a:srgbClr val="FFFFFF"/>
                  </a:outerShdw>
                </a:effectLst>
                <a:latin typeface="Arial" charset="0"/>
              </a:rPr>
              <a:t>STRATEGY</a:t>
            </a:r>
            <a:endParaRPr lang="en-US" altLang="en-US" sz="2000" b="1" dirty="0">
              <a:latin typeface="Arial" charset="0"/>
            </a:endParaRPr>
          </a:p>
        </p:txBody>
      </p:sp>
      <p:sp>
        <p:nvSpPr>
          <p:cNvPr id="7173" name="Rectangle 6"/>
          <p:cNvSpPr>
            <a:spLocks noChangeArrowheads="1"/>
          </p:cNvSpPr>
          <p:nvPr/>
        </p:nvSpPr>
        <p:spPr bwMode="auto">
          <a:xfrm>
            <a:off x="3276600" y="3505200"/>
            <a:ext cx="2514600" cy="2057400"/>
          </a:xfrm>
          <a:prstGeom prst="rect">
            <a:avLst/>
          </a:prstGeom>
          <a:solidFill>
            <a:srgbClr val="00B050"/>
          </a:solidFill>
          <a:ln w="9525">
            <a:solidFill>
              <a:schemeClr val="accent1"/>
            </a:solidFill>
            <a:miter lim="800000"/>
            <a:headEnd/>
            <a:tailEnd/>
          </a:ln>
          <a:effectLst/>
          <a:extLst/>
        </p:spPr>
        <p:txBody>
          <a:bodyPr wrap="none" anchor="ctr"/>
          <a:lstStyle/>
          <a:p>
            <a:pPr>
              <a:buFontTx/>
              <a:buChar char="•"/>
            </a:pPr>
            <a:r>
              <a:rPr lang="en-US" altLang="en-US" sz="2000">
                <a:latin typeface="Arial" charset="0"/>
              </a:rPr>
              <a:t> Products/Processes</a:t>
            </a:r>
          </a:p>
          <a:p>
            <a:pPr>
              <a:buFontTx/>
              <a:buChar char="•"/>
            </a:pPr>
            <a:r>
              <a:rPr lang="en-US" altLang="en-US" sz="2000">
                <a:latin typeface="Arial" charset="0"/>
              </a:rPr>
              <a:t> Service</a:t>
            </a:r>
          </a:p>
          <a:p>
            <a:pPr>
              <a:buFontTx/>
              <a:buChar char="•"/>
            </a:pPr>
            <a:r>
              <a:rPr lang="en-US" altLang="en-US" sz="2000">
                <a:latin typeface="Arial" charset="0"/>
              </a:rPr>
              <a:t> Competitive Position</a:t>
            </a:r>
          </a:p>
          <a:p>
            <a:pPr>
              <a:buFontTx/>
              <a:buChar char="•"/>
            </a:pPr>
            <a:r>
              <a:rPr lang="en-US" altLang="en-US" sz="2000">
                <a:latin typeface="Arial" charset="0"/>
              </a:rPr>
              <a:t> Finances</a:t>
            </a:r>
          </a:p>
          <a:p>
            <a:pPr>
              <a:buFontTx/>
              <a:buChar char="•"/>
            </a:pPr>
            <a:r>
              <a:rPr lang="en-US" altLang="en-US" sz="2000">
                <a:latin typeface="Arial" charset="0"/>
              </a:rPr>
              <a:t> Operations</a:t>
            </a:r>
          </a:p>
          <a:p>
            <a:pPr>
              <a:buFontTx/>
              <a:buChar char="•"/>
            </a:pPr>
            <a:r>
              <a:rPr lang="en-US" altLang="en-US" sz="2000">
                <a:latin typeface="Arial" charset="0"/>
              </a:rPr>
              <a:t> Human Resources</a:t>
            </a:r>
          </a:p>
        </p:txBody>
      </p:sp>
      <p:sp>
        <p:nvSpPr>
          <p:cNvPr id="6152" name="Rectangle 8"/>
          <p:cNvSpPr>
            <a:spLocks noChangeArrowheads="1"/>
          </p:cNvSpPr>
          <p:nvPr/>
        </p:nvSpPr>
        <p:spPr bwMode="auto">
          <a:xfrm>
            <a:off x="6553200" y="4114800"/>
            <a:ext cx="2057400" cy="914400"/>
          </a:xfrm>
          <a:prstGeom prst="rect">
            <a:avLst/>
          </a:prstGeom>
          <a:solidFill>
            <a:srgbClr val="00B050"/>
          </a:solidFill>
          <a:ln w="9525">
            <a:solidFill>
              <a:schemeClr val="accent1"/>
            </a:solidFill>
            <a:miter lim="800000"/>
            <a:headEnd/>
            <a:tailEnd/>
          </a:ln>
          <a:effectLst/>
          <a:extLst/>
        </p:spPr>
        <p:txBody>
          <a:bodyPr wrap="none" anchor="ctr"/>
          <a:lstStyle/>
          <a:p>
            <a:pPr algn="ctr">
              <a:defRPr/>
            </a:pPr>
            <a:r>
              <a:rPr lang="en-US" altLang="en-US" sz="2000" b="1">
                <a:effectLst>
                  <a:outerShdw blurRad="38100" dist="38100" dir="2700000" algn="tl">
                    <a:srgbClr val="FFFFFF"/>
                  </a:outerShdw>
                </a:effectLst>
                <a:latin typeface="Arial" charset="0"/>
              </a:rPr>
              <a:t>COMPETITIVE</a:t>
            </a:r>
          </a:p>
          <a:p>
            <a:pPr algn="ctr">
              <a:defRPr/>
            </a:pPr>
            <a:r>
              <a:rPr lang="en-US" altLang="en-US" sz="2000" b="1">
                <a:effectLst>
                  <a:outerShdw blurRad="38100" dist="38100" dir="2700000" algn="tl">
                    <a:srgbClr val="FFFFFF"/>
                  </a:outerShdw>
                </a:effectLst>
                <a:latin typeface="Arial" charset="0"/>
              </a:rPr>
              <a:t>ADVANTAGE</a:t>
            </a:r>
          </a:p>
        </p:txBody>
      </p:sp>
      <p:sp>
        <p:nvSpPr>
          <p:cNvPr id="7175" name="AutoShape 9"/>
          <p:cNvSpPr>
            <a:spLocks noChangeArrowheads="1"/>
          </p:cNvSpPr>
          <p:nvPr/>
        </p:nvSpPr>
        <p:spPr bwMode="auto">
          <a:xfrm>
            <a:off x="5867400" y="4343400"/>
            <a:ext cx="533400" cy="457200"/>
          </a:xfrm>
          <a:prstGeom prst="rightArrow">
            <a:avLst>
              <a:gd name="adj1" fmla="val 50000"/>
              <a:gd name="adj2" fmla="val 2916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2000"/>
          </a:p>
        </p:txBody>
      </p:sp>
      <p:sp>
        <p:nvSpPr>
          <p:cNvPr id="7176" name="AutoShape 11"/>
          <p:cNvSpPr>
            <a:spLocks noChangeArrowheads="1"/>
          </p:cNvSpPr>
          <p:nvPr/>
        </p:nvSpPr>
        <p:spPr bwMode="auto">
          <a:xfrm>
            <a:off x="1143000" y="2590800"/>
            <a:ext cx="381000" cy="1066800"/>
          </a:xfrm>
          <a:prstGeom prst="upArrow">
            <a:avLst>
              <a:gd name="adj1" fmla="val 50000"/>
              <a:gd name="adj2" fmla="val 7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2000"/>
          </a:p>
        </p:txBody>
      </p:sp>
      <p:sp>
        <p:nvSpPr>
          <p:cNvPr id="7177" name="AutoShape 12"/>
          <p:cNvSpPr>
            <a:spLocks noChangeArrowheads="1"/>
          </p:cNvSpPr>
          <p:nvPr/>
        </p:nvSpPr>
        <p:spPr bwMode="auto">
          <a:xfrm>
            <a:off x="1676400" y="2590800"/>
            <a:ext cx="381000" cy="1066800"/>
          </a:xfrm>
          <a:prstGeom prst="upArrow">
            <a:avLst>
              <a:gd name="adj1" fmla="val 50000"/>
              <a:gd name="adj2" fmla="val 7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2000"/>
          </a:p>
        </p:txBody>
      </p:sp>
      <p:sp>
        <p:nvSpPr>
          <p:cNvPr id="7178" name="AutoShape 13"/>
          <p:cNvSpPr>
            <a:spLocks noChangeArrowheads="1"/>
          </p:cNvSpPr>
          <p:nvPr/>
        </p:nvSpPr>
        <p:spPr bwMode="auto">
          <a:xfrm>
            <a:off x="3657600" y="2590800"/>
            <a:ext cx="381000" cy="762000"/>
          </a:xfrm>
          <a:prstGeom prst="down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2000"/>
          </a:p>
        </p:txBody>
      </p:sp>
      <p:sp>
        <p:nvSpPr>
          <p:cNvPr id="7179" name="AutoShape 14"/>
          <p:cNvSpPr>
            <a:spLocks noChangeArrowheads="1"/>
          </p:cNvSpPr>
          <p:nvPr/>
        </p:nvSpPr>
        <p:spPr bwMode="auto">
          <a:xfrm>
            <a:off x="4191000" y="2590800"/>
            <a:ext cx="381000" cy="762000"/>
          </a:xfrm>
          <a:prstGeom prst="downArrow">
            <a:avLst>
              <a:gd name="adj1" fmla="val 50000"/>
              <a:gd name="adj2"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2000"/>
          </a:p>
        </p:txBody>
      </p:sp>
    </p:spTree>
    <p:extLst>
      <p:ext uri="{BB962C8B-B14F-4D97-AF65-F5344CB8AC3E}">
        <p14:creationId xmlns:p14="http://schemas.microsoft.com/office/powerpoint/2010/main" val="298271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Innovation &amp; Technology Strategy </a:t>
            </a:r>
          </a:p>
        </p:txBody>
      </p:sp>
      <p:sp>
        <p:nvSpPr>
          <p:cNvPr id="3" name="Content Placeholder 2"/>
          <p:cNvSpPr>
            <a:spLocks noGrp="1"/>
          </p:cNvSpPr>
          <p:nvPr>
            <p:ph idx="1"/>
          </p:nvPr>
        </p:nvSpPr>
        <p:spPr/>
        <p:txBody>
          <a:bodyPr/>
          <a:lstStyle/>
          <a:p>
            <a:pPr marL="12700" indent="0">
              <a:buNone/>
            </a:pPr>
            <a:r>
              <a:rPr lang="en-AU" sz="2000" dirty="0"/>
              <a:t>According to </a:t>
            </a:r>
            <a:r>
              <a:rPr lang="en-AU" sz="2000" dirty="0" err="1"/>
              <a:t>Rieck</a:t>
            </a:r>
            <a:r>
              <a:rPr lang="en-AU" sz="2000" dirty="0"/>
              <a:t> and Dickson: there are six key elements:</a:t>
            </a:r>
          </a:p>
          <a:p>
            <a:pPr marL="838200" lvl="1" indent="-457200">
              <a:buFont typeface="+mj-lt"/>
              <a:buAutoNum type="arabicPeriod"/>
            </a:pPr>
            <a:r>
              <a:rPr lang="en-AU" sz="2000" dirty="0"/>
              <a:t>Setting horizons</a:t>
            </a:r>
          </a:p>
          <a:p>
            <a:pPr marL="838200" lvl="1" indent="-457200">
              <a:buFont typeface="+mj-lt"/>
              <a:buAutoNum type="arabicPeriod"/>
            </a:pPr>
            <a:r>
              <a:rPr lang="en-AU" sz="2000" dirty="0"/>
              <a:t>Industry forecasting</a:t>
            </a:r>
          </a:p>
          <a:p>
            <a:pPr marL="838200" lvl="1" indent="-457200">
              <a:buFont typeface="+mj-lt"/>
              <a:buAutoNum type="arabicPeriod"/>
            </a:pPr>
            <a:r>
              <a:rPr lang="en-AU" sz="2000" dirty="0"/>
              <a:t>Technology positioning</a:t>
            </a:r>
          </a:p>
          <a:p>
            <a:pPr marL="838200" lvl="1" indent="-457200">
              <a:buFont typeface="+mj-lt"/>
              <a:buAutoNum type="arabicPeriod"/>
            </a:pPr>
            <a:r>
              <a:rPr lang="en-AU" sz="2000" dirty="0"/>
              <a:t>Technology availability</a:t>
            </a:r>
          </a:p>
          <a:p>
            <a:pPr marL="838200" lvl="1" indent="-457200">
              <a:buFont typeface="+mj-lt"/>
              <a:buAutoNum type="arabicPeriod"/>
            </a:pPr>
            <a:r>
              <a:rPr lang="en-AU" sz="2000" dirty="0"/>
              <a:t>Appropriating technology</a:t>
            </a:r>
          </a:p>
          <a:p>
            <a:pPr marL="838200" lvl="1" indent="-457200">
              <a:buFont typeface="+mj-lt"/>
              <a:buAutoNum type="arabicPeriod"/>
            </a:pPr>
            <a:r>
              <a:rPr lang="en-AU" sz="2000" dirty="0"/>
              <a:t>On-going management of the technology</a:t>
            </a:r>
          </a:p>
          <a:p>
            <a:pPr marL="838200" lvl="1" indent="-457200">
              <a:buFont typeface="+mj-lt"/>
              <a:buAutoNum type="arabicPeriod"/>
            </a:pPr>
            <a:endParaRPr lang="en-AU" sz="2000" dirty="0"/>
          </a:p>
        </p:txBody>
      </p:sp>
      <p:sp>
        <p:nvSpPr>
          <p:cNvPr id="4" name="Date Placeholder 3"/>
          <p:cNvSpPr>
            <a:spLocks noGrp="1"/>
          </p:cNvSpPr>
          <p:nvPr>
            <p:ph type="dt" sz="half" idx="10"/>
          </p:nvPr>
        </p:nvSpPr>
        <p:spPr>
          <a:xfrm>
            <a:off x="395536" y="6565900"/>
            <a:ext cx="6863804" cy="292100"/>
          </a:xfrm>
        </p:spPr>
        <p:txBody>
          <a:bodyPr/>
          <a:lstStyle/>
          <a:p>
            <a:r>
              <a:rPr lang="en-AU" dirty="0" err="1"/>
              <a:t>Rieck</a:t>
            </a:r>
            <a:r>
              <a:rPr lang="en-AU" dirty="0"/>
              <a:t> and Dickson, Technology Analysis and  Strategic Management, </a:t>
            </a:r>
            <a:r>
              <a:rPr lang="en-AU" dirty="0" err="1"/>
              <a:t>Vol</a:t>
            </a:r>
            <a:r>
              <a:rPr lang="en-AU" dirty="0"/>
              <a:t> 5 (4), 1993, 397p</a:t>
            </a:r>
          </a:p>
        </p:txBody>
      </p:sp>
      <p:sp>
        <p:nvSpPr>
          <p:cNvPr id="5" name="Slide Number Placeholder 4"/>
          <p:cNvSpPr>
            <a:spLocks noGrp="1"/>
          </p:cNvSpPr>
          <p:nvPr>
            <p:ph type="sldNum" sz="quarter" idx="12"/>
          </p:nvPr>
        </p:nvSpPr>
        <p:spPr/>
        <p:txBody>
          <a:bodyPr/>
          <a:lstStyle/>
          <a:p>
            <a:fld id="{0ACF9C41-1226-42B2-BE2B-0B6734D0EB0C}" type="slidenum">
              <a:rPr lang="en-AU" smtClean="0"/>
              <a:pPr/>
              <a:t>9</a:t>
            </a:fld>
            <a:endParaRPr lang="en-AU"/>
          </a:p>
        </p:txBody>
      </p:sp>
    </p:spTree>
    <p:extLst>
      <p:ext uri="{BB962C8B-B14F-4D97-AF65-F5344CB8AC3E}">
        <p14:creationId xmlns:p14="http://schemas.microsoft.com/office/powerpoint/2010/main" val="408366717"/>
      </p:ext>
    </p:extLst>
  </p:cSld>
  <p:clrMapOvr>
    <a:masterClrMapping/>
  </p:clrMapOvr>
</p:sld>
</file>

<file path=ppt/theme/theme1.xml><?xml version="1.0" encoding="utf-8"?>
<a:theme xmlns:a="http://schemas.openxmlformats.org/drawingml/2006/main" name="Presentation-2">
  <a:themeElements>
    <a:clrScheme name="RMIT Core Presentation 2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fontScheme name="RMIT Core Presentation 2">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AU" sz="10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AU" sz="10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RMIT Core Presentation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MIT Core Presentation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MIT Core Presentation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MIT Core Presentation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MIT Core Presentation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MIT Core Presentation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MIT Core Presentation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MIT Core Presentation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MIT Core Presentation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MIT Core Presentation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MIT Core Presentation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MIT Core Presentation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RMIT Core Presentation 2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resentation-2">
  <a:themeElements>
    <a:clrScheme name="Presentation-2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fontScheme name="Presentation-2">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AU" sz="10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AU" sz="10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Presentation-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2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Presentation-2</Template>
  <TotalTime>30817</TotalTime>
  <Words>2349</Words>
  <Application>Microsoft Office PowerPoint</Application>
  <PresentationFormat>On-screen Show (4:3)</PresentationFormat>
  <Paragraphs>457</Paragraphs>
  <Slides>39</Slides>
  <Notes>37</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39</vt:i4>
      </vt:variant>
    </vt:vector>
  </HeadingPairs>
  <TitlesOfParts>
    <vt:vector size="42" baseType="lpstr">
      <vt:lpstr>Arial</vt:lpstr>
      <vt:lpstr>Presentation-2</vt:lpstr>
      <vt:lpstr>1_Presentation-2</vt:lpstr>
      <vt:lpstr>Innovation and Technology Management </vt:lpstr>
      <vt:lpstr>Today’s Session Overview</vt:lpstr>
      <vt:lpstr>Lets recall last time..……</vt:lpstr>
      <vt:lpstr>Industry Competition</vt:lpstr>
      <vt:lpstr>Strategy</vt:lpstr>
      <vt:lpstr>Strategy – Its Essence </vt:lpstr>
      <vt:lpstr>Innovation and Technology Strategy</vt:lpstr>
      <vt:lpstr>INNOVATION / TECHNOLOGY STRATEGY MUST SUPPORT AND SHAPE BUSINESS STRATEGY</vt:lpstr>
      <vt:lpstr>Innovation &amp; Technology Strategy </vt:lpstr>
      <vt:lpstr>1. Setting Horizons</vt:lpstr>
      <vt:lpstr>The Future Business </vt:lpstr>
      <vt:lpstr>2. Forecasting</vt:lpstr>
      <vt:lpstr>What Can We Predict</vt:lpstr>
      <vt:lpstr>Mega Trends</vt:lpstr>
      <vt:lpstr>Mega Trends: CSIRO</vt:lpstr>
      <vt:lpstr>Major Corporations Consider The Future</vt:lpstr>
      <vt:lpstr>Imagining The Future of Automotive</vt:lpstr>
      <vt:lpstr>Government Priorities Influence The Future</vt:lpstr>
      <vt:lpstr>3. Technology Positioning</vt:lpstr>
      <vt:lpstr>How Will We Compete</vt:lpstr>
      <vt:lpstr>To Lead or Not To Lead…..</vt:lpstr>
      <vt:lpstr>Technology Adoption Curve</vt:lpstr>
      <vt:lpstr>Technology Roadmap</vt:lpstr>
      <vt:lpstr>Technology Roadmap – 3D Printing</vt:lpstr>
      <vt:lpstr>Nanotechnology Roadmap - NASA</vt:lpstr>
      <vt:lpstr>4. Technology Availability</vt:lpstr>
      <vt:lpstr>Access To Winning Technologies   </vt:lpstr>
      <vt:lpstr>Technology Readiness Level (TRL)</vt:lpstr>
      <vt:lpstr>Valley Of Death</vt:lpstr>
      <vt:lpstr>Project Funnel.</vt:lpstr>
      <vt:lpstr>Heilmeier’s Catechism   - Contains 9 questions you should be able to answer (from DARPA (Defence Advanced Research Projects Agency, USA)  </vt:lpstr>
      <vt:lpstr>Other Strategies: Crowd Sourcing…..</vt:lpstr>
      <vt:lpstr>Concepts Surrounding Crowd Sourcing</vt:lpstr>
      <vt:lpstr>5. Technology Appropriation</vt:lpstr>
      <vt:lpstr>5. Integration Of Technologies Into The Business</vt:lpstr>
      <vt:lpstr>Strategies To De-risk</vt:lpstr>
      <vt:lpstr>6. Managing Implemented Technology</vt:lpstr>
      <vt:lpstr>6. Getting The Most Out  Of What We Have</vt:lpstr>
      <vt:lpstr>Final Words On Strategy……..</vt:lpstr>
    </vt:vector>
  </TitlesOfParts>
  <Company>RMIT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03/02/2016 RBA Brainstorming Workshop</dc:title>
  <dc:creator>Jessirie Dilag</dc:creator>
  <cp:lastModifiedBy>Stuart Bateman</cp:lastModifiedBy>
  <cp:revision>503</cp:revision>
  <cp:lastPrinted>2018-08-07T01:22:47Z</cp:lastPrinted>
  <dcterms:created xsi:type="dcterms:W3CDTF">2015-12-16T02:29:48Z</dcterms:created>
  <dcterms:modified xsi:type="dcterms:W3CDTF">2020-08-13T01:05:17Z</dcterms:modified>
</cp:coreProperties>
</file>